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443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302" y="5830645"/>
            <a:ext cx="8534400" cy="669364"/>
          </a:xfrm>
        </p:spPr>
        <p:txBody>
          <a:bodyPr/>
          <a:lstStyle/>
          <a:p>
            <a:r>
              <a:rPr lang="en-US" dirty="0" smtClean="0"/>
              <a:t>Chapter 9 -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966320" cy="5144845"/>
          </a:xfrm>
        </p:spPr>
        <p:txBody>
          <a:bodyPr>
            <a:normAutofit/>
          </a:bodyPr>
          <a:lstStyle/>
          <a:p>
            <a:r>
              <a:rPr lang="en-US" dirty="0" smtClean="0"/>
              <a:t>Factors that affect the price of stocks</a:t>
            </a:r>
          </a:p>
          <a:p>
            <a:pPr lvl="1"/>
            <a:r>
              <a:rPr lang="en-US" dirty="0" smtClean="0"/>
              <a:t>1. Overall stock market</a:t>
            </a:r>
          </a:p>
          <a:p>
            <a:pPr lvl="2"/>
            <a:r>
              <a:rPr lang="en-US" dirty="0" smtClean="0"/>
              <a:t>Bull market – “charging forward”</a:t>
            </a:r>
          </a:p>
          <a:p>
            <a:pPr lvl="3"/>
            <a:r>
              <a:rPr lang="en-US" dirty="0" smtClean="0"/>
              <a:t>Investors are optimistic, prices are generally rising</a:t>
            </a:r>
          </a:p>
          <a:p>
            <a:pPr lvl="3"/>
            <a:r>
              <a:rPr lang="en-US" dirty="0" smtClean="0"/>
              <a:t>Even a company doing poorly might be “dragged” along with the market</a:t>
            </a:r>
          </a:p>
          <a:p>
            <a:pPr lvl="2"/>
            <a:r>
              <a:rPr lang="en-US" dirty="0" smtClean="0"/>
              <a:t>Bear market – “Bear/Bare”</a:t>
            </a:r>
          </a:p>
          <a:p>
            <a:pPr lvl="3"/>
            <a:r>
              <a:rPr lang="en-US" dirty="0" smtClean="0"/>
              <a:t>Investors are pessimistic, prices are generally declining</a:t>
            </a:r>
          </a:p>
          <a:p>
            <a:pPr lvl="3"/>
            <a:r>
              <a:rPr lang="en-US" dirty="0" smtClean="0"/>
              <a:t>A well performing company by be dragged down</a:t>
            </a:r>
          </a:p>
          <a:p>
            <a:pPr lvl="2"/>
            <a:r>
              <a:rPr lang="en-US" dirty="0" smtClean="0"/>
              <a:t>Correction – when the market “resets” itself, because prices rose too much</a:t>
            </a:r>
          </a:p>
          <a:p>
            <a:pPr lvl="3"/>
            <a:r>
              <a:rPr lang="en-US" dirty="0" smtClean="0"/>
              <a:t>HEALTHY AND NORMAL!!!</a:t>
            </a:r>
          </a:p>
          <a:p>
            <a:pPr lvl="2"/>
            <a:r>
              <a:rPr lang="en-US" dirty="0" smtClean="0"/>
              <a:t>The ratio of Bull </a:t>
            </a:r>
            <a:r>
              <a:rPr lang="en-US" dirty="0" err="1" smtClean="0"/>
              <a:t>Markets:Bear</a:t>
            </a:r>
            <a:r>
              <a:rPr lang="en-US" dirty="0" smtClean="0"/>
              <a:t> Markets tends to run about 5:1, where have about 5 times as many years in a Bull Market as you do in a Bear Market.</a:t>
            </a:r>
          </a:p>
        </p:txBody>
      </p:sp>
    </p:spTree>
    <p:extLst>
      <p:ext uri="{BB962C8B-B14F-4D97-AF65-F5344CB8AC3E}">
        <p14:creationId xmlns:p14="http://schemas.microsoft.com/office/powerpoint/2010/main" val="228234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302" y="5830645"/>
            <a:ext cx="8534400" cy="669364"/>
          </a:xfrm>
        </p:spPr>
        <p:txBody>
          <a:bodyPr/>
          <a:lstStyle/>
          <a:p>
            <a:r>
              <a:rPr lang="en-US" dirty="0" smtClean="0"/>
              <a:t>Chapter 9 -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966320" cy="5144845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2. Individual Stock Measures</a:t>
            </a:r>
          </a:p>
          <a:p>
            <a:pPr lvl="2"/>
            <a:r>
              <a:rPr lang="en-US" dirty="0" smtClean="0"/>
              <a:t>Current Yield</a:t>
            </a:r>
          </a:p>
          <a:p>
            <a:pPr lvl="3"/>
            <a:r>
              <a:rPr lang="en-US" dirty="0" smtClean="0"/>
              <a:t>Dividend Amount divided by Total Price</a:t>
            </a:r>
          </a:p>
          <a:p>
            <a:pPr lvl="3"/>
            <a:r>
              <a:rPr lang="en-US" dirty="0" smtClean="0"/>
              <a:t>If stock price rises, yield goes </a:t>
            </a:r>
            <a:r>
              <a:rPr lang="en-US" u="sng" dirty="0" smtClean="0"/>
              <a:t>down</a:t>
            </a:r>
            <a:endParaRPr lang="en-US" dirty="0" smtClean="0"/>
          </a:p>
          <a:p>
            <a:pPr lvl="2"/>
            <a:r>
              <a:rPr lang="en-US" dirty="0" smtClean="0"/>
              <a:t>Total Return</a:t>
            </a:r>
          </a:p>
          <a:p>
            <a:pPr lvl="3"/>
            <a:r>
              <a:rPr lang="en-US" dirty="0" smtClean="0"/>
              <a:t>Annual Dividend plus increase in stock price</a:t>
            </a:r>
          </a:p>
          <a:p>
            <a:pPr lvl="2"/>
            <a:r>
              <a:rPr lang="en-US" dirty="0" smtClean="0"/>
              <a:t>Earnings per Share (EPS)</a:t>
            </a:r>
          </a:p>
          <a:p>
            <a:pPr lvl="3"/>
            <a:r>
              <a:rPr lang="en-US" dirty="0" smtClean="0"/>
              <a:t>Net Earnings of the company divided by total shares outstanding</a:t>
            </a:r>
          </a:p>
        </p:txBody>
      </p:sp>
    </p:spTree>
    <p:extLst>
      <p:ext uri="{BB962C8B-B14F-4D97-AF65-F5344CB8AC3E}">
        <p14:creationId xmlns:p14="http://schemas.microsoft.com/office/powerpoint/2010/main" val="63355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302" y="5830645"/>
            <a:ext cx="8534400" cy="669364"/>
          </a:xfrm>
        </p:spPr>
        <p:txBody>
          <a:bodyPr/>
          <a:lstStyle/>
          <a:p>
            <a:r>
              <a:rPr lang="en-US" dirty="0" smtClean="0"/>
              <a:t>Chapter 9 -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966320" cy="5144845"/>
          </a:xfrm>
        </p:spPr>
        <p:txBody>
          <a:bodyPr>
            <a:normAutofit/>
          </a:bodyPr>
          <a:lstStyle/>
          <a:p>
            <a:pPr lvl="2"/>
            <a:r>
              <a:rPr lang="en-US" dirty="0"/>
              <a:t>Price-Earnings Ratio (P/E Ratio)</a:t>
            </a:r>
          </a:p>
          <a:p>
            <a:pPr lvl="3"/>
            <a:r>
              <a:rPr lang="en-US" dirty="0"/>
              <a:t>Price of one share divided by Earnings per Share</a:t>
            </a:r>
          </a:p>
          <a:p>
            <a:pPr lvl="3"/>
            <a:r>
              <a:rPr lang="en-US" dirty="0"/>
              <a:t>In general, the higher the P/E ratio, the more you have to invest to make </a:t>
            </a:r>
            <a:r>
              <a:rPr lang="en-US" dirty="0" smtClean="0"/>
              <a:t>money</a:t>
            </a:r>
          </a:p>
          <a:p>
            <a:pPr lvl="3"/>
            <a:r>
              <a:rPr lang="en-US" dirty="0" smtClean="0"/>
              <a:t>A low P/E ratio might mean the company is undervalued (great buy!) or ready to collapse (bad buy!)</a:t>
            </a:r>
          </a:p>
          <a:p>
            <a:pPr lvl="3"/>
            <a:r>
              <a:rPr lang="en-US" dirty="0" smtClean="0"/>
              <a:t>Historically, the P/E ratio for the entire market has been between 15-25</a:t>
            </a:r>
          </a:p>
          <a:p>
            <a:pPr lvl="3"/>
            <a:r>
              <a:rPr lang="en-US" dirty="0" smtClean="0"/>
              <a:t>When it hits about 30, the market tends to “reset” or “correct” itself, lowering stock prices, while not affecting earnings, which reduces their P/E ratios</a:t>
            </a:r>
          </a:p>
          <a:p>
            <a:pPr lvl="3"/>
            <a:r>
              <a:rPr lang="en-US" dirty="0" smtClean="0"/>
              <a:t>Current P/E ratio of the S &amp; P 500 is 22.95</a:t>
            </a:r>
          </a:p>
          <a:p>
            <a:pPr lvl="3"/>
            <a:r>
              <a:rPr lang="en-US" dirty="0" smtClean="0"/>
              <a:t>Was around 12 after the “crash” of 2008/2010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094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302" y="5830645"/>
            <a:ext cx="8534400" cy="669364"/>
          </a:xfrm>
        </p:spPr>
        <p:txBody>
          <a:bodyPr/>
          <a:lstStyle/>
          <a:p>
            <a:r>
              <a:rPr lang="en-US" dirty="0" smtClean="0"/>
              <a:t>Chapter 9 -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966320" cy="5144845"/>
          </a:xfrm>
        </p:spPr>
        <p:txBody>
          <a:bodyPr>
            <a:normAutofit/>
          </a:bodyPr>
          <a:lstStyle/>
          <a:p>
            <a:r>
              <a:rPr lang="en-US" dirty="0" smtClean="0"/>
              <a:t>Investment Theories</a:t>
            </a:r>
          </a:p>
          <a:p>
            <a:pPr lvl="1"/>
            <a:r>
              <a:rPr lang="en-US" dirty="0" smtClean="0"/>
              <a:t>The Fundamental Theory</a:t>
            </a:r>
          </a:p>
          <a:p>
            <a:pPr lvl="2"/>
            <a:r>
              <a:rPr lang="en-US" dirty="0" smtClean="0"/>
              <a:t>A stock’s real value is determined by looking at future earnings</a:t>
            </a:r>
          </a:p>
          <a:p>
            <a:pPr lvl="1"/>
            <a:r>
              <a:rPr lang="en-US" dirty="0" smtClean="0"/>
              <a:t>The Technical Theory</a:t>
            </a:r>
          </a:p>
          <a:p>
            <a:pPr lvl="2"/>
            <a:r>
              <a:rPr lang="en-US" dirty="0" smtClean="0"/>
              <a:t>A stock’s value is determined by forces in the stock market itself</a:t>
            </a:r>
          </a:p>
          <a:p>
            <a:pPr lvl="3"/>
            <a:r>
              <a:rPr lang="en-US" dirty="0" smtClean="0"/>
              <a:t>Shares traded, total stocks purchased,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The Efficient Market Theory</a:t>
            </a:r>
          </a:p>
          <a:p>
            <a:pPr lvl="2"/>
            <a:r>
              <a:rPr lang="en-US" dirty="0" smtClean="0"/>
              <a:t>A stock’s value is random.  Since all investors have considered all information, no investor can outperform market over a long period of time</a:t>
            </a:r>
          </a:p>
        </p:txBody>
      </p:sp>
    </p:spTree>
    <p:extLst>
      <p:ext uri="{BB962C8B-B14F-4D97-AF65-F5344CB8AC3E}">
        <p14:creationId xmlns:p14="http://schemas.microsoft.com/office/powerpoint/2010/main" val="381285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302" y="5830645"/>
            <a:ext cx="8534400" cy="669364"/>
          </a:xfrm>
        </p:spPr>
        <p:txBody>
          <a:bodyPr/>
          <a:lstStyle/>
          <a:p>
            <a:r>
              <a:rPr lang="en-US" dirty="0" smtClean="0"/>
              <a:t>Chapter 9 -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966320" cy="5144845"/>
          </a:xfrm>
        </p:spPr>
        <p:txBody>
          <a:bodyPr>
            <a:normAutofit/>
          </a:bodyPr>
          <a:lstStyle/>
          <a:p>
            <a:r>
              <a:rPr lang="en-US" dirty="0" smtClean="0"/>
              <a:t>Section 3 – Buying and selling stocks</a:t>
            </a:r>
          </a:p>
          <a:p>
            <a:pPr lvl="1"/>
            <a:r>
              <a:rPr lang="en-US" dirty="0" smtClean="0"/>
              <a:t>Usually would purchase through a brokerage firm, or through your 401(k)/403(b)</a:t>
            </a:r>
          </a:p>
          <a:p>
            <a:pPr lvl="1"/>
            <a:r>
              <a:rPr lang="en-US" dirty="0" smtClean="0"/>
              <a:t>Two markets to purchase from</a:t>
            </a:r>
          </a:p>
          <a:p>
            <a:pPr lvl="2"/>
            <a:r>
              <a:rPr lang="en-US" dirty="0" smtClean="0"/>
              <a:t>1. Primary market</a:t>
            </a:r>
          </a:p>
          <a:p>
            <a:pPr lvl="3"/>
            <a:r>
              <a:rPr lang="en-US" dirty="0" smtClean="0"/>
              <a:t>Purchase of newly issued securities, directly from the investment bank</a:t>
            </a:r>
          </a:p>
          <a:p>
            <a:pPr lvl="3"/>
            <a:r>
              <a:rPr lang="en-US" dirty="0" smtClean="0"/>
              <a:t>IPO – Initial Public Offering, first time a stock is being sold to the general public</a:t>
            </a:r>
          </a:p>
          <a:p>
            <a:pPr lvl="3"/>
            <a:r>
              <a:rPr lang="en-US" dirty="0" smtClean="0"/>
              <a:t>You will probably NEVER purchase stock on the primary market</a:t>
            </a:r>
          </a:p>
          <a:p>
            <a:pPr lvl="2"/>
            <a:r>
              <a:rPr lang="en-US" dirty="0" smtClean="0"/>
              <a:t>2. Secondary Market</a:t>
            </a:r>
            <a:endParaRPr lang="en-US" dirty="0"/>
          </a:p>
          <a:p>
            <a:pPr lvl="3"/>
            <a:r>
              <a:rPr lang="en-US" dirty="0" smtClean="0"/>
              <a:t>Once they’ve been sold on the primary market, this is where all stocks are sold and traded</a:t>
            </a:r>
          </a:p>
          <a:p>
            <a:pPr lvl="3"/>
            <a:r>
              <a:rPr lang="en-US" dirty="0" smtClean="0"/>
              <a:t>Securities Exchanges</a:t>
            </a:r>
          </a:p>
          <a:p>
            <a:pPr lvl="4"/>
            <a:r>
              <a:rPr lang="en-US" dirty="0" smtClean="0"/>
              <a:t>NYSE – New York Stock Exchange</a:t>
            </a:r>
          </a:p>
          <a:p>
            <a:pPr lvl="4"/>
            <a:r>
              <a:rPr lang="en-US" dirty="0" smtClean="0"/>
              <a:t>There are other regional (San Francisco, Chicago) and National (Tokyo, London, </a:t>
            </a:r>
            <a:r>
              <a:rPr lang="en-US" dirty="0" err="1" smtClean="0"/>
              <a:t>etc</a:t>
            </a:r>
            <a:r>
              <a:rPr lang="en-US" dirty="0" smtClean="0"/>
              <a:t>) exchanges</a:t>
            </a:r>
          </a:p>
          <a:p>
            <a:pPr lvl="3"/>
            <a:r>
              <a:rPr lang="en-US" dirty="0" smtClean="0"/>
              <a:t>OTC (Over the Counter) Market</a:t>
            </a:r>
          </a:p>
          <a:p>
            <a:pPr lvl="4"/>
            <a:r>
              <a:rPr lang="en-US" dirty="0" smtClean="0"/>
              <a:t>NASDAQ – computer system that regulates the trading of securities.</a:t>
            </a:r>
          </a:p>
        </p:txBody>
      </p:sp>
    </p:spTree>
    <p:extLst>
      <p:ext uri="{BB962C8B-B14F-4D97-AF65-F5344CB8AC3E}">
        <p14:creationId xmlns:p14="http://schemas.microsoft.com/office/powerpoint/2010/main" val="52914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302" y="5830645"/>
            <a:ext cx="8534400" cy="669364"/>
          </a:xfrm>
        </p:spPr>
        <p:txBody>
          <a:bodyPr/>
          <a:lstStyle/>
          <a:p>
            <a:r>
              <a:rPr lang="en-US" dirty="0" smtClean="0"/>
              <a:t>Chapter 9 -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966320" cy="5144845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How to buy and sell</a:t>
            </a:r>
          </a:p>
          <a:p>
            <a:pPr lvl="2"/>
            <a:r>
              <a:rPr lang="en-US" dirty="0" smtClean="0"/>
              <a:t>1. Brokerage Firm</a:t>
            </a:r>
          </a:p>
          <a:p>
            <a:pPr lvl="3"/>
            <a:r>
              <a:rPr lang="en-US" dirty="0" smtClean="0"/>
              <a:t>Full-service, Discount, Online – based on your level of expertise and what you want to pay</a:t>
            </a:r>
          </a:p>
          <a:p>
            <a:pPr lvl="2"/>
            <a:r>
              <a:rPr lang="en-US" dirty="0" smtClean="0"/>
              <a:t>2. Account executive</a:t>
            </a:r>
          </a:p>
          <a:p>
            <a:pPr lvl="3"/>
            <a:r>
              <a:rPr lang="en-US" dirty="0" smtClean="0"/>
              <a:t>A person who works for the brokerage firm that manages your </a:t>
            </a:r>
            <a:r>
              <a:rPr lang="en-US" u="sng" dirty="0" smtClean="0"/>
              <a:t>portfolio</a:t>
            </a:r>
            <a:r>
              <a:rPr lang="en-US" dirty="0" smtClean="0"/>
              <a:t> of securities</a:t>
            </a:r>
          </a:p>
          <a:p>
            <a:pPr lvl="3"/>
            <a:r>
              <a:rPr lang="en-US" dirty="0" smtClean="0"/>
              <a:t>Buys and sells on your behalf, either with or without your knowledge (depends on what you want)</a:t>
            </a:r>
          </a:p>
          <a:p>
            <a:pPr lvl="1"/>
            <a:r>
              <a:rPr lang="en-US" dirty="0" smtClean="0"/>
              <a:t>Types of stock orders</a:t>
            </a:r>
          </a:p>
          <a:p>
            <a:pPr lvl="2"/>
            <a:r>
              <a:rPr lang="en-US" dirty="0" smtClean="0"/>
              <a:t>Market Order</a:t>
            </a:r>
          </a:p>
          <a:p>
            <a:pPr lvl="3"/>
            <a:r>
              <a:rPr lang="en-US" dirty="0" smtClean="0"/>
              <a:t>Request to buy or sell a stock at the current market price</a:t>
            </a:r>
          </a:p>
          <a:p>
            <a:pPr lvl="2"/>
            <a:r>
              <a:rPr lang="en-US" dirty="0" smtClean="0"/>
              <a:t>Limit Order</a:t>
            </a:r>
          </a:p>
          <a:p>
            <a:pPr lvl="3"/>
            <a:r>
              <a:rPr lang="en-US" dirty="0" smtClean="0"/>
              <a:t>Request to buy or sell a stock at a </a:t>
            </a:r>
            <a:r>
              <a:rPr lang="en-US" u="sng" dirty="0" smtClean="0"/>
              <a:t>specific</a:t>
            </a:r>
            <a:r>
              <a:rPr lang="en-US" dirty="0" smtClean="0"/>
              <a:t> price</a:t>
            </a:r>
          </a:p>
          <a:p>
            <a:pPr lvl="2"/>
            <a:r>
              <a:rPr lang="en-US" dirty="0" smtClean="0"/>
              <a:t>Stop Order</a:t>
            </a:r>
          </a:p>
          <a:p>
            <a:pPr lvl="3"/>
            <a:r>
              <a:rPr lang="en-US" dirty="0" smtClean="0"/>
              <a:t>Request to sell a stock when the price drops to a particular value (to save from losses)</a:t>
            </a:r>
          </a:p>
        </p:txBody>
      </p:sp>
    </p:spTree>
    <p:extLst>
      <p:ext uri="{BB962C8B-B14F-4D97-AF65-F5344CB8AC3E}">
        <p14:creationId xmlns:p14="http://schemas.microsoft.com/office/powerpoint/2010/main" val="240041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302" y="5830645"/>
            <a:ext cx="8534400" cy="669364"/>
          </a:xfrm>
        </p:spPr>
        <p:txBody>
          <a:bodyPr/>
          <a:lstStyle/>
          <a:p>
            <a:r>
              <a:rPr lang="en-US" dirty="0" smtClean="0"/>
              <a:t>Chapter 9 -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966320" cy="5144845"/>
          </a:xfrm>
        </p:spPr>
        <p:txBody>
          <a:bodyPr>
            <a:normAutofit/>
          </a:bodyPr>
          <a:lstStyle/>
          <a:p>
            <a:r>
              <a:rPr lang="en-US" dirty="0" smtClean="0"/>
              <a:t>Investment Strategies</a:t>
            </a:r>
          </a:p>
          <a:p>
            <a:pPr lvl="1"/>
            <a:r>
              <a:rPr lang="en-US" dirty="0" smtClean="0"/>
              <a:t>Long Term Strategies – HIGHLY RECOMMENDED</a:t>
            </a:r>
          </a:p>
          <a:p>
            <a:pPr lvl="2"/>
            <a:r>
              <a:rPr lang="en-US" dirty="0" smtClean="0"/>
              <a:t>1. Buy &amp; Hold</a:t>
            </a:r>
          </a:p>
          <a:p>
            <a:pPr lvl="3"/>
            <a:r>
              <a:rPr lang="en-US" dirty="0" smtClean="0"/>
              <a:t>Hold onto the stock for a long time, allowing the price to “smooth” out over time</a:t>
            </a:r>
          </a:p>
          <a:p>
            <a:pPr lvl="2"/>
            <a:r>
              <a:rPr lang="en-US" dirty="0" smtClean="0"/>
              <a:t>2. Dollar Cost Averaging</a:t>
            </a:r>
          </a:p>
          <a:p>
            <a:pPr lvl="3"/>
            <a:r>
              <a:rPr lang="en-US" dirty="0" smtClean="0"/>
              <a:t>Buying an equal value of stock over many purchases</a:t>
            </a:r>
          </a:p>
          <a:p>
            <a:pPr lvl="3"/>
            <a:r>
              <a:rPr lang="en-US" dirty="0" smtClean="0"/>
              <a:t>When price is high = less shares</a:t>
            </a:r>
          </a:p>
          <a:p>
            <a:pPr lvl="3"/>
            <a:r>
              <a:rPr lang="en-US" dirty="0" smtClean="0"/>
              <a:t>When price is low = more shares</a:t>
            </a:r>
          </a:p>
          <a:p>
            <a:pPr lvl="3"/>
            <a:r>
              <a:rPr lang="en-US" dirty="0" smtClean="0"/>
              <a:t>Helps prevent overbuying when overpriced, and </a:t>
            </a:r>
            <a:r>
              <a:rPr lang="en-US" dirty="0" err="1" smtClean="0"/>
              <a:t>underbuying</a:t>
            </a:r>
            <a:r>
              <a:rPr lang="en-US" dirty="0" smtClean="0"/>
              <a:t> when underpriced</a:t>
            </a:r>
          </a:p>
          <a:p>
            <a:pPr lvl="3"/>
            <a:r>
              <a:rPr lang="en-US" dirty="0" smtClean="0"/>
              <a:t>This is probably going to happen automatically using payroll deductions to pay for your stocks</a:t>
            </a:r>
          </a:p>
          <a:p>
            <a:pPr lvl="2"/>
            <a:r>
              <a:rPr lang="en-US" dirty="0" smtClean="0"/>
              <a:t>3. Dividend Reinvestment plans</a:t>
            </a:r>
          </a:p>
          <a:p>
            <a:pPr lvl="3"/>
            <a:r>
              <a:rPr lang="en-US" dirty="0" smtClean="0"/>
              <a:t>Dividends are automatically reinvested to purchase more shares (rather than cashing them out)</a:t>
            </a:r>
          </a:p>
          <a:p>
            <a:pPr lvl="3"/>
            <a:r>
              <a:rPr lang="en-US" dirty="0" smtClean="0"/>
              <a:t>If a company pays a 3% dividend and you reinvest it, you can double your </a:t>
            </a:r>
            <a:r>
              <a:rPr lang="en-US" u="sng" dirty="0" smtClean="0"/>
              <a:t>shares</a:t>
            </a:r>
            <a:r>
              <a:rPr lang="en-US" dirty="0" smtClean="0"/>
              <a:t> in 24 years.</a:t>
            </a:r>
          </a:p>
          <a:p>
            <a:pPr lvl="4"/>
            <a:r>
              <a:rPr lang="en-US" dirty="0" smtClean="0"/>
              <a:t>This is above and beyond the stock price increasing</a:t>
            </a:r>
          </a:p>
        </p:txBody>
      </p:sp>
    </p:spTree>
    <p:extLst>
      <p:ext uri="{BB962C8B-B14F-4D97-AF65-F5344CB8AC3E}">
        <p14:creationId xmlns:p14="http://schemas.microsoft.com/office/powerpoint/2010/main" val="151137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302" y="5830645"/>
            <a:ext cx="8534400" cy="669364"/>
          </a:xfrm>
        </p:spPr>
        <p:txBody>
          <a:bodyPr/>
          <a:lstStyle/>
          <a:p>
            <a:r>
              <a:rPr lang="en-US" dirty="0" smtClean="0"/>
              <a:t>Chapter 9 -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966320" cy="5144845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Short Term Techniques – RISKY!!! ONLY IF PROFESSIONAL AND YOU KNOW WHAT YOU’RE DOING</a:t>
            </a:r>
          </a:p>
          <a:p>
            <a:pPr lvl="2"/>
            <a:r>
              <a:rPr lang="en-US" dirty="0" smtClean="0"/>
              <a:t>1. Buying on Margin</a:t>
            </a:r>
          </a:p>
          <a:p>
            <a:pPr lvl="3"/>
            <a:r>
              <a:rPr lang="en-US" dirty="0" smtClean="0"/>
              <a:t>Borrowing money so that you can purchase more shares</a:t>
            </a:r>
          </a:p>
          <a:p>
            <a:pPr lvl="3"/>
            <a:r>
              <a:rPr lang="en-US" dirty="0" smtClean="0"/>
              <a:t>Have to repay the money later when you sell the stock</a:t>
            </a:r>
          </a:p>
          <a:p>
            <a:pPr lvl="3"/>
            <a:r>
              <a:rPr lang="en-US" dirty="0" smtClean="0"/>
              <a:t>If the price goes up, you make a little more money</a:t>
            </a:r>
          </a:p>
          <a:p>
            <a:pPr lvl="3"/>
            <a:r>
              <a:rPr lang="en-US" dirty="0" smtClean="0"/>
              <a:t>If the price goes down, you lose a LOT more money</a:t>
            </a:r>
          </a:p>
          <a:p>
            <a:pPr lvl="2"/>
            <a:r>
              <a:rPr lang="en-US" dirty="0" smtClean="0"/>
              <a:t>2. Selling Short</a:t>
            </a:r>
          </a:p>
          <a:p>
            <a:pPr lvl="3"/>
            <a:r>
              <a:rPr lang="en-US" dirty="0" smtClean="0"/>
              <a:t>Making money when the price of a stock goes down…</a:t>
            </a:r>
          </a:p>
          <a:p>
            <a:pPr lvl="4"/>
            <a:r>
              <a:rPr lang="en-US" dirty="0" smtClean="0"/>
              <a:t>Wait… what?</a:t>
            </a:r>
          </a:p>
          <a:p>
            <a:pPr lvl="4"/>
            <a:r>
              <a:rPr lang="en-US" dirty="0" smtClean="0"/>
              <a:t>Here’s how it works. </a:t>
            </a:r>
          </a:p>
          <a:p>
            <a:pPr lvl="4"/>
            <a:r>
              <a:rPr lang="en-US" dirty="0" smtClean="0"/>
              <a:t>1. Borrow shares</a:t>
            </a:r>
          </a:p>
          <a:p>
            <a:pPr lvl="4"/>
            <a:r>
              <a:rPr lang="en-US" dirty="0" smtClean="0"/>
              <a:t>2. Sell borrowed shares</a:t>
            </a:r>
          </a:p>
          <a:p>
            <a:pPr lvl="4"/>
            <a:r>
              <a:rPr lang="en-US" dirty="0" smtClean="0"/>
              <a:t>3. Buy new shares when the price drops</a:t>
            </a:r>
          </a:p>
          <a:p>
            <a:pPr lvl="4"/>
            <a:r>
              <a:rPr lang="en-US" dirty="0" smtClean="0"/>
              <a:t>4. Replace borrowed shares with </a:t>
            </a:r>
            <a:r>
              <a:rPr lang="en-US" smtClean="0"/>
              <a:t>newly bought ones.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89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302" y="5830645"/>
            <a:ext cx="8534400" cy="669364"/>
          </a:xfrm>
        </p:spPr>
        <p:txBody>
          <a:bodyPr/>
          <a:lstStyle/>
          <a:p>
            <a:r>
              <a:rPr lang="en-US" dirty="0" smtClean="0"/>
              <a:t>Chapter 9 -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966320" cy="514484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Section 1 – Common &amp; Preferred Stock</a:t>
            </a:r>
          </a:p>
          <a:p>
            <a:pPr lvl="1"/>
            <a:r>
              <a:rPr lang="en-US" dirty="0" smtClean="0"/>
              <a:t>Common Stock</a:t>
            </a:r>
          </a:p>
          <a:p>
            <a:pPr lvl="2"/>
            <a:r>
              <a:rPr lang="en-US" dirty="0" smtClean="0"/>
              <a:t>Stock is issued for companies to raise money</a:t>
            </a:r>
          </a:p>
          <a:p>
            <a:pPr lvl="3"/>
            <a:r>
              <a:rPr lang="en-US" dirty="0" smtClean="0"/>
              <a:t>Make &amp; Sell Products</a:t>
            </a:r>
          </a:p>
          <a:p>
            <a:pPr lvl="3"/>
            <a:r>
              <a:rPr lang="en-US" dirty="0" smtClean="0"/>
              <a:t>Fund its operations</a:t>
            </a:r>
          </a:p>
          <a:p>
            <a:pPr lvl="3"/>
            <a:r>
              <a:rPr lang="en-US" dirty="0" smtClean="0"/>
              <a:t>Expand</a:t>
            </a:r>
          </a:p>
          <a:p>
            <a:pPr lvl="2"/>
            <a:r>
              <a:rPr lang="en-US" dirty="0" smtClean="0"/>
              <a:t>Investors buy stock because they want larger returns than savings accounts and bonds give</a:t>
            </a:r>
          </a:p>
          <a:p>
            <a:pPr lvl="3"/>
            <a:r>
              <a:rPr lang="en-US" dirty="0" smtClean="0"/>
              <a:t>They are willing to take more risk to get these gains</a:t>
            </a:r>
          </a:p>
          <a:p>
            <a:pPr lvl="2"/>
            <a:r>
              <a:rPr lang="en-US" dirty="0" smtClean="0"/>
              <a:t>Why do corporations issue stock?</a:t>
            </a:r>
          </a:p>
          <a:p>
            <a:pPr lvl="3"/>
            <a:r>
              <a:rPr lang="en-US" dirty="0" smtClean="0"/>
              <a:t>They issue stock to raise money, and that money does not need to be repaid – ever!</a:t>
            </a:r>
          </a:p>
          <a:p>
            <a:pPr lvl="2"/>
            <a:r>
              <a:rPr lang="en-US" dirty="0" smtClean="0"/>
              <a:t>Corporations can be one of two types</a:t>
            </a:r>
          </a:p>
          <a:p>
            <a:pPr lvl="3"/>
            <a:r>
              <a:rPr lang="en-US" dirty="0" smtClean="0"/>
              <a:t>Private Corporation – The stock is held by only a few individuals (&lt;100)</a:t>
            </a:r>
          </a:p>
          <a:p>
            <a:pPr lvl="4"/>
            <a:r>
              <a:rPr lang="en-US" dirty="0" smtClean="0"/>
              <a:t>Do NOT have to report earnings, other statistical information</a:t>
            </a:r>
          </a:p>
          <a:p>
            <a:pPr lvl="3"/>
            <a:r>
              <a:rPr lang="en-US" dirty="0" smtClean="0"/>
              <a:t>Public Corporation – The stock is held by many individuals (&gt;100, but usually in the millions)</a:t>
            </a:r>
          </a:p>
          <a:p>
            <a:pPr lvl="4"/>
            <a:r>
              <a:rPr lang="en-US" dirty="0" smtClean="0"/>
              <a:t>Do have to report earnings, reports, etc.</a:t>
            </a:r>
          </a:p>
        </p:txBody>
      </p:sp>
    </p:spTree>
    <p:extLst>
      <p:ext uri="{BB962C8B-B14F-4D97-AF65-F5344CB8AC3E}">
        <p14:creationId xmlns:p14="http://schemas.microsoft.com/office/powerpoint/2010/main" val="423358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302" y="5830645"/>
            <a:ext cx="8534400" cy="669364"/>
          </a:xfrm>
        </p:spPr>
        <p:txBody>
          <a:bodyPr/>
          <a:lstStyle/>
          <a:p>
            <a:r>
              <a:rPr lang="en-US" dirty="0" smtClean="0"/>
              <a:t>Chapter 9 -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966320" cy="5144845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Why do investors buy Common Stock?</a:t>
            </a:r>
          </a:p>
          <a:p>
            <a:pPr lvl="2"/>
            <a:r>
              <a:rPr lang="en-US" dirty="0" smtClean="0"/>
              <a:t>1. Income From Dividends</a:t>
            </a:r>
          </a:p>
          <a:p>
            <a:pPr lvl="3"/>
            <a:r>
              <a:rPr lang="en-US" dirty="0" smtClean="0"/>
              <a:t>“Profit Sharing” – Company pays shareholders a certain amount of money per share held.</a:t>
            </a:r>
          </a:p>
          <a:p>
            <a:pPr lvl="3"/>
            <a:r>
              <a:rPr lang="en-US" dirty="0" smtClean="0"/>
              <a:t>These are typically paid quarterly.</a:t>
            </a:r>
          </a:p>
          <a:p>
            <a:pPr lvl="3"/>
            <a:r>
              <a:rPr lang="en-US" dirty="0" smtClean="0"/>
              <a:t>Can either be a fixed amount or a percentage of the value of the stock</a:t>
            </a:r>
          </a:p>
          <a:p>
            <a:pPr lvl="2"/>
            <a:r>
              <a:rPr lang="en-US" dirty="0" smtClean="0"/>
              <a:t>2. Appreciation of Stock Value</a:t>
            </a:r>
          </a:p>
          <a:p>
            <a:pPr lvl="3"/>
            <a:r>
              <a:rPr lang="en-US" dirty="0" smtClean="0"/>
              <a:t>If the perceived value of the company goes up, the value of the stock could rise.</a:t>
            </a:r>
          </a:p>
          <a:p>
            <a:pPr lvl="3"/>
            <a:r>
              <a:rPr lang="en-US" dirty="0" smtClean="0"/>
              <a:t>You could sell it for profit in the future, as long as the business is doing well.</a:t>
            </a:r>
          </a:p>
          <a:p>
            <a:pPr lvl="3"/>
            <a:r>
              <a:rPr lang="en-US" dirty="0" smtClean="0"/>
              <a:t>A company that re-invests its profits, rather than paying them out as dividends may have larger increases in value (called a “growth” stock)</a:t>
            </a:r>
          </a:p>
          <a:p>
            <a:pPr lvl="2"/>
            <a:r>
              <a:rPr lang="en-US" dirty="0" smtClean="0"/>
              <a:t>3. Increased Value from Stock Splits</a:t>
            </a:r>
          </a:p>
          <a:p>
            <a:pPr lvl="3"/>
            <a:r>
              <a:rPr lang="en-US" dirty="0" smtClean="0"/>
              <a:t>Shares get divided up, so your 1 share may become 2 shares (or 7, or 10!)</a:t>
            </a:r>
          </a:p>
          <a:p>
            <a:pPr lvl="3"/>
            <a:r>
              <a:rPr lang="en-US" dirty="0" smtClean="0"/>
              <a:t>Companies split stock, so that the price of a single share stays in a certain range.</a:t>
            </a:r>
          </a:p>
        </p:txBody>
      </p:sp>
    </p:spTree>
    <p:extLst>
      <p:ext uri="{BB962C8B-B14F-4D97-AF65-F5344CB8AC3E}">
        <p14:creationId xmlns:p14="http://schemas.microsoft.com/office/powerpoint/2010/main" val="148833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302" y="5830645"/>
            <a:ext cx="8534400" cy="669364"/>
          </a:xfrm>
        </p:spPr>
        <p:txBody>
          <a:bodyPr/>
          <a:lstStyle/>
          <a:p>
            <a:r>
              <a:rPr lang="en-US" dirty="0" smtClean="0"/>
              <a:t>Chapter 9 -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966320" cy="5144845"/>
          </a:xfrm>
        </p:spPr>
        <p:txBody>
          <a:bodyPr>
            <a:normAutofit/>
          </a:bodyPr>
          <a:lstStyle/>
          <a:p>
            <a:pPr lvl="2"/>
            <a:r>
              <a:rPr lang="en-US" dirty="0" smtClean="0"/>
              <a:t>4. Voting Rights</a:t>
            </a:r>
          </a:p>
          <a:p>
            <a:pPr lvl="3"/>
            <a:r>
              <a:rPr lang="en-US" dirty="0" smtClean="0"/>
              <a:t>Owning shares of stock gives you the ability to vote on what that company does.</a:t>
            </a:r>
          </a:p>
          <a:p>
            <a:pPr lvl="3"/>
            <a:r>
              <a:rPr lang="en-US" dirty="0" smtClean="0"/>
              <a:t>If you own 20% of the outstanding stock, you have 20% of the vote.</a:t>
            </a:r>
          </a:p>
          <a:p>
            <a:pPr lvl="3"/>
            <a:r>
              <a:rPr lang="en-US" dirty="0" smtClean="0"/>
              <a:t>If you bought 50.1% of the stock or more, you could completely control the company</a:t>
            </a:r>
          </a:p>
          <a:p>
            <a:pPr lvl="3"/>
            <a:r>
              <a:rPr lang="en-US" u="sng" dirty="0" smtClean="0"/>
              <a:t>Pre-Emptive Right</a:t>
            </a:r>
            <a:r>
              <a:rPr lang="en-US" dirty="0" smtClean="0"/>
              <a:t> – Current owners of stock have the right of “first buy” when new stock is issued, so that they can keep their percentage of ownership the same.</a:t>
            </a:r>
          </a:p>
          <a:p>
            <a:pPr lvl="1"/>
            <a:r>
              <a:rPr lang="en-US" dirty="0" smtClean="0"/>
              <a:t>Preferred Stock</a:t>
            </a:r>
          </a:p>
          <a:p>
            <a:pPr lvl="2"/>
            <a:r>
              <a:rPr lang="en-US" dirty="0" smtClean="0"/>
              <a:t>Gives the holder the right to dividend before common stock holders</a:t>
            </a:r>
          </a:p>
          <a:p>
            <a:pPr lvl="3"/>
            <a:r>
              <a:rPr lang="en-US" dirty="0" smtClean="0"/>
              <a:t>Usually only an issue if a company is struggling</a:t>
            </a:r>
          </a:p>
          <a:p>
            <a:pPr lvl="2"/>
            <a:r>
              <a:rPr lang="en-US" u="sng" dirty="0" smtClean="0"/>
              <a:t>Par Value</a:t>
            </a:r>
            <a:r>
              <a:rPr lang="en-US" dirty="0" smtClean="0"/>
              <a:t> – Assigned dollar value of stock</a:t>
            </a:r>
          </a:p>
          <a:p>
            <a:pPr lvl="3"/>
            <a:r>
              <a:rPr lang="en-US" dirty="0" smtClean="0"/>
              <a:t>Dividends are paid based on this amount</a:t>
            </a:r>
          </a:p>
          <a:p>
            <a:pPr lvl="3"/>
            <a:r>
              <a:rPr lang="en-US" dirty="0" smtClean="0"/>
              <a:t>Even if stock price goes up, this value will not change</a:t>
            </a:r>
          </a:p>
        </p:txBody>
      </p:sp>
    </p:spTree>
    <p:extLst>
      <p:ext uri="{BB962C8B-B14F-4D97-AF65-F5344CB8AC3E}">
        <p14:creationId xmlns:p14="http://schemas.microsoft.com/office/powerpoint/2010/main" val="422803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302" y="5830645"/>
            <a:ext cx="8534400" cy="669364"/>
          </a:xfrm>
        </p:spPr>
        <p:txBody>
          <a:bodyPr/>
          <a:lstStyle/>
          <a:p>
            <a:r>
              <a:rPr lang="en-US" dirty="0" smtClean="0"/>
              <a:t>Chapter 9 -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966320" cy="5144845"/>
          </a:xfrm>
        </p:spPr>
        <p:txBody>
          <a:bodyPr>
            <a:normAutofit/>
          </a:bodyPr>
          <a:lstStyle/>
          <a:p>
            <a:pPr lvl="2"/>
            <a:r>
              <a:rPr lang="en-US" dirty="0" smtClean="0"/>
              <a:t>Why do companies issue preferred stock?</a:t>
            </a:r>
          </a:p>
          <a:p>
            <a:pPr lvl="3"/>
            <a:r>
              <a:rPr lang="en-US" dirty="0" smtClean="0"/>
              <a:t>Attracts more conservative investors</a:t>
            </a:r>
          </a:p>
          <a:p>
            <a:pPr lvl="3"/>
            <a:r>
              <a:rPr lang="en-US" dirty="0" smtClean="0"/>
              <a:t>Attracts larger investors, people who are buying 10%, 20% of company</a:t>
            </a:r>
          </a:p>
          <a:p>
            <a:pPr lvl="2"/>
            <a:r>
              <a:rPr lang="en-US" dirty="0" smtClean="0"/>
              <a:t>Why do investors purchase preferred stock?</a:t>
            </a:r>
          </a:p>
          <a:p>
            <a:pPr lvl="3"/>
            <a:r>
              <a:rPr lang="en-US" dirty="0" smtClean="0"/>
              <a:t>It’s a “middle investment”</a:t>
            </a:r>
          </a:p>
          <a:p>
            <a:pPr lvl="3"/>
            <a:r>
              <a:rPr lang="en-US" dirty="0" smtClean="0"/>
              <a:t>Generally a little lower earnings than stocks, yet still higher than bonds</a:t>
            </a:r>
          </a:p>
          <a:p>
            <a:pPr lvl="3"/>
            <a:r>
              <a:rPr lang="en-US" dirty="0" smtClean="0"/>
              <a:t>Their growth potential is lower than common stock (means less risk)</a:t>
            </a:r>
          </a:p>
        </p:txBody>
      </p:sp>
    </p:spTree>
    <p:extLst>
      <p:ext uri="{BB962C8B-B14F-4D97-AF65-F5344CB8AC3E}">
        <p14:creationId xmlns:p14="http://schemas.microsoft.com/office/powerpoint/2010/main" val="406141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302" y="5830645"/>
            <a:ext cx="8534400" cy="669364"/>
          </a:xfrm>
        </p:spPr>
        <p:txBody>
          <a:bodyPr/>
          <a:lstStyle/>
          <a:p>
            <a:r>
              <a:rPr lang="en-US" dirty="0" smtClean="0"/>
              <a:t>Chapter 9 -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966320" cy="5144845"/>
          </a:xfrm>
        </p:spPr>
        <p:txBody>
          <a:bodyPr>
            <a:normAutofit/>
          </a:bodyPr>
          <a:lstStyle/>
          <a:p>
            <a:r>
              <a:rPr lang="en-US" dirty="0" smtClean="0"/>
              <a:t>Section 2 - Evaluating Stocks</a:t>
            </a:r>
          </a:p>
          <a:p>
            <a:pPr lvl="1"/>
            <a:r>
              <a:rPr lang="en-US" dirty="0" smtClean="0"/>
              <a:t>Types of Stock Investments</a:t>
            </a:r>
          </a:p>
          <a:p>
            <a:pPr lvl="2"/>
            <a:r>
              <a:rPr lang="en-US" dirty="0" smtClean="0"/>
              <a:t>1. Blue Chip Stocks</a:t>
            </a:r>
          </a:p>
          <a:p>
            <a:pPr lvl="3"/>
            <a:r>
              <a:rPr lang="en-US" dirty="0" smtClean="0"/>
              <a:t>Safer, conservative investment</a:t>
            </a:r>
          </a:p>
          <a:p>
            <a:pPr lvl="3"/>
            <a:r>
              <a:rPr lang="en-US" dirty="0" smtClean="0"/>
              <a:t>Large, strong, respected, well-established companies</a:t>
            </a:r>
          </a:p>
          <a:p>
            <a:pPr lvl="3"/>
            <a:r>
              <a:rPr lang="en-US" dirty="0" smtClean="0"/>
              <a:t>Generally pays dividends</a:t>
            </a:r>
          </a:p>
          <a:p>
            <a:pPr lvl="3"/>
            <a:r>
              <a:rPr lang="en-US" dirty="0" smtClean="0"/>
              <a:t>AT&amp;T, Walmart</a:t>
            </a:r>
          </a:p>
          <a:p>
            <a:pPr lvl="2"/>
            <a:r>
              <a:rPr lang="en-US" dirty="0" smtClean="0"/>
              <a:t>2. Income Stocks</a:t>
            </a:r>
          </a:p>
          <a:p>
            <a:pPr lvl="3"/>
            <a:r>
              <a:rPr lang="en-US" dirty="0" smtClean="0"/>
              <a:t>Large companies</a:t>
            </a:r>
          </a:p>
          <a:p>
            <a:pPr lvl="3"/>
            <a:r>
              <a:rPr lang="en-US" dirty="0" smtClean="0"/>
              <a:t>Pay higher than average dividends</a:t>
            </a:r>
          </a:p>
          <a:p>
            <a:pPr lvl="3"/>
            <a:r>
              <a:rPr lang="en-US" dirty="0" smtClean="0"/>
              <a:t>Conservative Investment</a:t>
            </a:r>
          </a:p>
          <a:p>
            <a:pPr lvl="3"/>
            <a:r>
              <a:rPr lang="en-US" dirty="0" smtClean="0"/>
              <a:t>Chevron, Edison, McDonalds</a:t>
            </a:r>
          </a:p>
        </p:txBody>
      </p:sp>
    </p:spTree>
    <p:extLst>
      <p:ext uri="{BB962C8B-B14F-4D97-AF65-F5344CB8AC3E}">
        <p14:creationId xmlns:p14="http://schemas.microsoft.com/office/powerpoint/2010/main" val="178129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302" y="5830645"/>
            <a:ext cx="8534400" cy="669364"/>
          </a:xfrm>
        </p:spPr>
        <p:txBody>
          <a:bodyPr/>
          <a:lstStyle/>
          <a:p>
            <a:r>
              <a:rPr lang="en-US" dirty="0" smtClean="0"/>
              <a:t>Chapter 9 -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966320" cy="5144845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3. Growth Stocks</a:t>
            </a:r>
          </a:p>
          <a:p>
            <a:pPr lvl="2"/>
            <a:r>
              <a:rPr lang="en-US" dirty="0" smtClean="0"/>
              <a:t>Potential Earnings are higher than average</a:t>
            </a:r>
          </a:p>
          <a:p>
            <a:pPr lvl="2"/>
            <a:r>
              <a:rPr lang="en-US" dirty="0" smtClean="0"/>
              <a:t>Riskier investment</a:t>
            </a:r>
          </a:p>
          <a:p>
            <a:pPr lvl="2"/>
            <a:r>
              <a:rPr lang="en-US" dirty="0" smtClean="0"/>
              <a:t>Companies that have high sales, high revenue, and new, innovative products</a:t>
            </a:r>
          </a:p>
          <a:p>
            <a:pPr lvl="2"/>
            <a:r>
              <a:rPr lang="en-US" dirty="0" smtClean="0"/>
              <a:t>Apple, Disney, Qualcomm</a:t>
            </a:r>
          </a:p>
          <a:p>
            <a:pPr lvl="1"/>
            <a:r>
              <a:rPr lang="en-US" dirty="0" smtClean="0"/>
              <a:t>4. Cyclical Stocks</a:t>
            </a:r>
          </a:p>
          <a:p>
            <a:pPr lvl="2"/>
            <a:r>
              <a:rPr lang="en-US" dirty="0" smtClean="0"/>
              <a:t>Tend to reflect the market as a whole</a:t>
            </a:r>
          </a:p>
          <a:p>
            <a:pPr lvl="2"/>
            <a:r>
              <a:rPr lang="en-US" dirty="0" smtClean="0"/>
              <a:t>When market is up, they are up. Market is down, they are down</a:t>
            </a:r>
          </a:p>
          <a:p>
            <a:pPr lvl="2"/>
            <a:r>
              <a:rPr lang="en-US" dirty="0" smtClean="0"/>
              <a:t>Ford, GM, Caterpillar</a:t>
            </a:r>
          </a:p>
          <a:p>
            <a:pPr lvl="1"/>
            <a:r>
              <a:rPr lang="en-US" dirty="0" smtClean="0"/>
              <a:t>5. Defensive Stocks</a:t>
            </a:r>
          </a:p>
          <a:p>
            <a:pPr lvl="2"/>
            <a:r>
              <a:rPr lang="en-US" dirty="0" smtClean="0"/>
              <a:t>Tends to remain stable, even in times of economic decline</a:t>
            </a:r>
          </a:p>
          <a:p>
            <a:pPr lvl="2"/>
            <a:r>
              <a:rPr lang="en-US" dirty="0" smtClean="0"/>
              <a:t>Tend to offer products that people will need to buy no matter what</a:t>
            </a:r>
          </a:p>
          <a:p>
            <a:pPr lvl="2"/>
            <a:r>
              <a:rPr lang="en-US" dirty="0" err="1" smtClean="0"/>
              <a:t>Pepsico</a:t>
            </a:r>
            <a:r>
              <a:rPr lang="en-US" dirty="0" smtClean="0"/>
              <a:t>, Proctor &amp; Gamble, Walmart</a:t>
            </a:r>
          </a:p>
        </p:txBody>
      </p:sp>
    </p:spTree>
    <p:extLst>
      <p:ext uri="{BB962C8B-B14F-4D97-AF65-F5344CB8AC3E}">
        <p14:creationId xmlns:p14="http://schemas.microsoft.com/office/powerpoint/2010/main" val="134705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302" y="5830645"/>
            <a:ext cx="8534400" cy="669364"/>
          </a:xfrm>
        </p:spPr>
        <p:txBody>
          <a:bodyPr/>
          <a:lstStyle/>
          <a:p>
            <a:r>
              <a:rPr lang="en-US" dirty="0" smtClean="0"/>
              <a:t>Chapter 9 -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966320" cy="5144845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6. Large Capitalization Stocks (Large Cap)</a:t>
            </a:r>
          </a:p>
          <a:p>
            <a:pPr lvl="2"/>
            <a:r>
              <a:rPr lang="en-US" dirty="0" smtClean="0"/>
              <a:t>Capitalization is the total amount of outstanding stock issued by a company</a:t>
            </a:r>
          </a:p>
          <a:p>
            <a:pPr lvl="2"/>
            <a:r>
              <a:rPr lang="en-US" dirty="0" smtClean="0"/>
              <a:t>Large Cap stocks are companies that have more than $5 billion dollars in outstanding stock</a:t>
            </a:r>
          </a:p>
          <a:p>
            <a:pPr lvl="2"/>
            <a:r>
              <a:rPr lang="en-US" dirty="0" smtClean="0"/>
              <a:t>Tend to be safe, conservative, investments</a:t>
            </a:r>
          </a:p>
          <a:p>
            <a:pPr lvl="1"/>
            <a:r>
              <a:rPr lang="en-US" dirty="0" smtClean="0"/>
              <a:t>7. Mid Capitalization Stocks (Mid Cap)</a:t>
            </a:r>
          </a:p>
          <a:p>
            <a:pPr lvl="2"/>
            <a:r>
              <a:rPr lang="en-US" dirty="0" smtClean="0"/>
              <a:t>Between $2 billion and $10 billion</a:t>
            </a:r>
          </a:p>
          <a:p>
            <a:pPr lvl="2"/>
            <a:r>
              <a:rPr lang="en-US" dirty="0" smtClean="0"/>
              <a:t>Medium risk, growth companies are usually here</a:t>
            </a:r>
          </a:p>
          <a:p>
            <a:pPr lvl="1"/>
            <a:r>
              <a:rPr lang="en-US" dirty="0" smtClean="0"/>
              <a:t>8. Small Capitalization Stocks (Small Cap)</a:t>
            </a:r>
          </a:p>
          <a:p>
            <a:pPr lvl="2"/>
            <a:r>
              <a:rPr lang="en-US" dirty="0" smtClean="0"/>
              <a:t>Between $50 million and $2 billion</a:t>
            </a:r>
          </a:p>
          <a:p>
            <a:pPr lvl="2"/>
            <a:r>
              <a:rPr lang="en-US" dirty="0" smtClean="0"/>
              <a:t>Riskier stocks</a:t>
            </a:r>
          </a:p>
          <a:p>
            <a:pPr lvl="2"/>
            <a:r>
              <a:rPr lang="en-US" dirty="0" smtClean="0"/>
              <a:t>Lots of growth potential, but could fail as well.</a:t>
            </a:r>
          </a:p>
          <a:p>
            <a:pPr lvl="2"/>
            <a:r>
              <a:rPr lang="en-US" dirty="0" smtClean="0"/>
              <a:t>Many of these companies are “bought out” by larger ones as they grow</a:t>
            </a:r>
          </a:p>
        </p:txBody>
      </p:sp>
    </p:spTree>
    <p:extLst>
      <p:ext uri="{BB962C8B-B14F-4D97-AF65-F5344CB8AC3E}">
        <p14:creationId xmlns:p14="http://schemas.microsoft.com/office/powerpoint/2010/main" val="249555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302" y="5830645"/>
            <a:ext cx="8534400" cy="669364"/>
          </a:xfrm>
        </p:spPr>
        <p:txBody>
          <a:bodyPr/>
          <a:lstStyle/>
          <a:p>
            <a:r>
              <a:rPr lang="en-US" dirty="0" smtClean="0"/>
              <a:t>Chapter 9 -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966320" cy="5144845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9. Micro-Cap Stocks</a:t>
            </a:r>
          </a:p>
          <a:p>
            <a:pPr lvl="2"/>
            <a:r>
              <a:rPr lang="en-US" dirty="0" smtClean="0"/>
              <a:t>The smallest companies.  Less than $100 million in capitalization </a:t>
            </a:r>
          </a:p>
          <a:p>
            <a:pPr lvl="2"/>
            <a:r>
              <a:rPr lang="en-US" dirty="0" smtClean="0"/>
              <a:t>Enormous growth potential, but very good chance at failure</a:t>
            </a:r>
          </a:p>
          <a:p>
            <a:pPr lvl="2"/>
            <a:r>
              <a:rPr lang="en-US" dirty="0" smtClean="0"/>
              <a:t>Extremely risky investment</a:t>
            </a:r>
          </a:p>
          <a:p>
            <a:pPr lvl="1"/>
            <a:r>
              <a:rPr lang="en-US" dirty="0" smtClean="0"/>
              <a:t>10. Penny Stocks</a:t>
            </a:r>
          </a:p>
          <a:p>
            <a:pPr lvl="2"/>
            <a:r>
              <a:rPr lang="en-US" dirty="0" smtClean="0"/>
              <a:t>Stocks that trade for under $1 a share</a:t>
            </a:r>
          </a:p>
          <a:p>
            <a:pPr lvl="2"/>
            <a:r>
              <a:rPr lang="en-US" dirty="0" smtClean="0"/>
              <a:t>Either new companies, or companies that are struggling</a:t>
            </a:r>
          </a:p>
          <a:p>
            <a:pPr lvl="2"/>
            <a:r>
              <a:rPr lang="en-US" dirty="0" smtClean="0"/>
              <a:t>Very, very risky</a:t>
            </a:r>
          </a:p>
          <a:p>
            <a:pPr lvl="2"/>
            <a:r>
              <a:rPr lang="en-US" dirty="0" smtClean="0"/>
              <a:t>Sometimes information is limited, so </a:t>
            </a:r>
            <a:r>
              <a:rPr lang="en-US" i="1" dirty="0" smtClean="0"/>
              <a:t>caveat emptor </a:t>
            </a:r>
            <a:r>
              <a:rPr lang="en-US" dirty="0" smtClean="0"/>
              <a:t>– ‘buyer beware’</a:t>
            </a:r>
          </a:p>
        </p:txBody>
      </p:sp>
    </p:spTree>
    <p:extLst>
      <p:ext uri="{BB962C8B-B14F-4D97-AF65-F5344CB8AC3E}">
        <p14:creationId xmlns:p14="http://schemas.microsoft.com/office/powerpoint/2010/main" val="265551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98</TotalTime>
  <Words>1757</Words>
  <Application>Microsoft Office PowerPoint</Application>
  <PresentationFormat>Widescreen</PresentationFormat>
  <Paragraphs>199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Century Gothic</vt:lpstr>
      <vt:lpstr>Wingdings 3</vt:lpstr>
      <vt:lpstr>Slice</vt:lpstr>
      <vt:lpstr>Chapter 9</vt:lpstr>
      <vt:lpstr>Chapter 9 - Stocks</vt:lpstr>
      <vt:lpstr>Chapter 9 - Stocks</vt:lpstr>
      <vt:lpstr>Chapter 9 - Stocks</vt:lpstr>
      <vt:lpstr>Chapter 9 - Stocks</vt:lpstr>
      <vt:lpstr>Chapter 9 - Stocks</vt:lpstr>
      <vt:lpstr>Chapter 9 - Stocks</vt:lpstr>
      <vt:lpstr>Chapter 9 - Stocks</vt:lpstr>
      <vt:lpstr>Chapter 9 - Stocks</vt:lpstr>
      <vt:lpstr>Chapter 9 - Stocks</vt:lpstr>
      <vt:lpstr>Chapter 9 - Stocks</vt:lpstr>
      <vt:lpstr>Chapter 9 - Stocks</vt:lpstr>
      <vt:lpstr>Chapter 9 - Stocks</vt:lpstr>
      <vt:lpstr>Chapter 9 - Stocks</vt:lpstr>
      <vt:lpstr>Chapter 9 - Stocks</vt:lpstr>
      <vt:lpstr>Chapter 9 - Stocks</vt:lpstr>
      <vt:lpstr>Chapter 9 - Stocks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creator>Tom Brinks</dc:creator>
  <cp:lastModifiedBy>Tom Brinks</cp:lastModifiedBy>
  <cp:revision>6</cp:revision>
  <dcterms:created xsi:type="dcterms:W3CDTF">2018-11-08T14:57:15Z</dcterms:created>
  <dcterms:modified xsi:type="dcterms:W3CDTF">2018-11-08T16:35:32Z</dcterms:modified>
</cp:coreProperties>
</file>