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2" r:id="rId5"/>
    <p:sldId id="261" r:id="rId6"/>
    <p:sldId id="260" r:id="rId7"/>
    <p:sldId id="259" r:id="rId8"/>
    <p:sldId id="258" r:id="rId9"/>
    <p:sldId id="265" r:id="rId10"/>
    <p:sldId id="264" r:id="rId11"/>
    <p:sldId id="267" r:id="rId12"/>
    <p:sldId id="266"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hueMod val="92000"/>
                <a:satMod val="169000"/>
                <a:lumMod val="164000"/>
              </a:schemeClr>
            </a:gs>
            <a:gs pos="13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Finance</a:t>
            </a:r>
            <a:br>
              <a:rPr lang="en-US" dirty="0" smtClean="0"/>
            </a:br>
            <a:r>
              <a:rPr lang="en-US" dirty="0" smtClean="0"/>
              <a:t>Chapter 7</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The Finances of Housing</a:t>
            </a:r>
            <a:endParaRPr lang="en-US" dirty="0">
              <a:solidFill>
                <a:schemeClr val="tx1"/>
              </a:solidFill>
            </a:endParaRPr>
          </a:p>
        </p:txBody>
      </p:sp>
    </p:spTree>
    <p:extLst>
      <p:ext uri="{BB962C8B-B14F-4D97-AF65-F5344CB8AC3E}">
        <p14:creationId xmlns:p14="http://schemas.microsoft.com/office/powerpoint/2010/main" val="111701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1"/>
            <a:r>
              <a:rPr lang="en-US" dirty="0" smtClean="0">
                <a:solidFill>
                  <a:schemeClr val="tx1"/>
                </a:solidFill>
              </a:rPr>
              <a:t>4. Financing</a:t>
            </a:r>
          </a:p>
          <a:p>
            <a:pPr lvl="2"/>
            <a:r>
              <a:rPr lang="en-US" dirty="0" smtClean="0">
                <a:solidFill>
                  <a:schemeClr val="tx1"/>
                </a:solidFill>
              </a:rPr>
              <a:t>How are you going to pay for the house?</a:t>
            </a:r>
          </a:p>
          <a:p>
            <a:pPr lvl="2"/>
            <a:r>
              <a:rPr lang="en-US" dirty="0" smtClean="0">
                <a:solidFill>
                  <a:schemeClr val="tx1"/>
                </a:solidFill>
              </a:rPr>
              <a:t>About 20% of all home purchases are full cash purchases, the other 80% are financed</a:t>
            </a:r>
          </a:p>
          <a:p>
            <a:pPr lvl="2"/>
            <a:r>
              <a:rPr lang="en-US" dirty="0" smtClean="0">
                <a:solidFill>
                  <a:schemeClr val="tx1"/>
                </a:solidFill>
              </a:rPr>
              <a:t>Down Payment</a:t>
            </a:r>
          </a:p>
          <a:p>
            <a:pPr lvl="3"/>
            <a:r>
              <a:rPr lang="en-US" dirty="0" smtClean="0">
                <a:solidFill>
                  <a:schemeClr val="tx1"/>
                </a:solidFill>
              </a:rPr>
              <a:t>Money you put down at the purchase of the house</a:t>
            </a:r>
          </a:p>
          <a:p>
            <a:pPr lvl="3"/>
            <a:r>
              <a:rPr lang="en-US" dirty="0" smtClean="0">
                <a:solidFill>
                  <a:schemeClr val="tx1"/>
                </a:solidFill>
              </a:rPr>
              <a:t>Typically between 3-25% of the cost of the house (depends on lender)</a:t>
            </a:r>
          </a:p>
          <a:p>
            <a:pPr lvl="3"/>
            <a:r>
              <a:rPr lang="en-US" dirty="0" smtClean="0">
                <a:solidFill>
                  <a:schemeClr val="tx1"/>
                </a:solidFill>
              </a:rPr>
              <a:t>If less than 20%, you will pay PMI</a:t>
            </a:r>
          </a:p>
          <a:p>
            <a:pPr lvl="3"/>
            <a:r>
              <a:rPr lang="en-US" dirty="0" smtClean="0">
                <a:solidFill>
                  <a:schemeClr val="tx1"/>
                </a:solidFill>
              </a:rPr>
              <a:t>PMI stands for Private Mortgage Insurance</a:t>
            </a:r>
          </a:p>
          <a:p>
            <a:pPr lvl="3"/>
            <a:r>
              <a:rPr lang="en-US" dirty="0" smtClean="0">
                <a:solidFill>
                  <a:schemeClr val="tx1"/>
                </a:solidFill>
              </a:rPr>
              <a:t>You will have to pay this insurance to protect the bank in case you don’t pay your loan</a:t>
            </a:r>
          </a:p>
          <a:p>
            <a:pPr lvl="3"/>
            <a:r>
              <a:rPr lang="en-US" dirty="0" smtClean="0">
                <a:solidFill>
                  <a:schemeClr val="tx1"/>
                </a:solidFill>
              </a:rPr>
              <a:t>This is because you have a higher chance of default (not paying your loan back)</a:t>
            </a:r>
          </a:p>
          <a:p>
            <a:pPr lvl="2"/>
            <a:r>
              <a:rPr lang="en-US" dirty="0" smtClean="0">
                <a:solidFill>
                  <a:schemeClr val="tx1"/>
                </a:solidFill>
              </a:rPr>
              <a:t>Mortgage</a:t>
            </a:r>
          </a:p>
          <a:p>
            <a:pPr lvl="3"/>
            <a:r>
              <a:rPr lang="en-US" dirty="0" smtClean="0">
                <a:solidFill>
                  <a:schemeClr val="tx1"/>
                </a:solidFill>
              </a:rPr>
              <a:t>The loan you take out on a house</a:t>
            </a:r>
          </a:p>
          <a:p>
            <a:pPr lvl="3"/>
            <a:r>
              <a:rPr lang="en-US" dirty="0" smtClean="0">
                <a:solidFill>
                  <a:schemeClr val="tx1"/>
                </a:solidFill>
              </a:rPr>
              <a:t>Usually for between 10-40 years</a:t>
            </a:r>
          </a:p>
          <a:p>
            <a:pPr lvl="3"/>
            <a:r>
              <a:rPr lang="en-US" dirty="0" smtClean="0">
                <a:solidFill>
                  <a:schemeClr val="tx1"/>
                </a:solidFill>
              </a:rPr>
              <a:t>Most commonly 15 or 30 year mortgages</a:t>
            </a:r>
          </a:p>
          <a:p>
            <a:pPr lvl="3"/>
            <a:r>
              <a:rPr lang="en-US" dirty="0" smtClean="0">
                <a:solidFill>
                  <a:schemeClr val="tx1"/>
                </a:solidFill>
              </a:rPr>
              <a:t>Interest rate is tied to your credit score (better score = lower rate)</a:t>
            </a:r>
          </a:p>
          <a:p>
            <a:pPr lvl="3"/>
            <a:r>
              <a:rPr lang="en-US" dirty="0" smtClean="0">
                <a:solidFill>
                  <a:schemeClr val="tx1"/>
                </a:solidFill>
              </a:rPr>
              <a:t>The economy also affects interest rates (they’re going up right now)</a:t>
            </a:r>
          </a:p>
        </p:txBody>
      </p:sp>
    </p:spTree>
    <p:extLst>
      <p:ext uri="{BB962C8B-B14F-4D97-AF65-F5344CB8AC3E}">
        <p14:creationId xmlns:p14="http://schemas.microsoft.com/office/powerpoint/2010/main" val="232109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2"/>
            <a:r>
              <a:rPr lang="en-US" dirty="0" smtClean="0">
                <a:solidFill>
                  <a:schemeClr val="tx1"/>
                </a:solidFill>
              </a:rPr>
              <a:t>Paying points</a:t>
            </a:r>
          </a:p>
          <a:p>
            <a:pPr lvl="3"/>
            <a:r>
              <a:rPr lang="en-US" dirty="0" smtClean="0">
                <a:solidFill>
                  <a:schemeClr val="tx1"/>
                </a:solidFill>
              </a:rPr>
              <a:t>Pre-paying interest to lower the interest rate</a:t>
            </a:r>
          </a:p>
          <a:p>
            <a:pPr lvl="3"/>
            <a:r>
              <a:rPr lang="en-US" dirty="0" smtClean="0">
                <a:solidFill>
                  <a:schemeClr val="tx1"/>
                </a:solidFill>
              </a:rPr>
              <a:t>Avoid if possible – only saves you money if you pay off the entire mortgage over the entire time it was for</a:t>
            </a:r>
          </a:p>
          <a:p>
            <a:pPr lvl="3"/>
            <a:r>
              <a:rPr lang="en-US" dirty="0" smtClean="0">
                <a:solidFill>
                  <a:schemeClr val="tx1"/>
                </a:solidFill>
              </a:rPr>
              <a:t>Only about 1 in 20 mortgages (5%) does this happen to (you move to a new house, you pay off extra)</a:t>
            </a:r>
          </a:p>
          <a:p>
            <a:pPr lvl="2"/>
            <a:r>
              <a:rPr lang="en-US" dirty="0" smtClean="0">
                <a:solidFill>
                  <a:schemeClr val="tx1"/>
                </a:solidFill>
              </a:rPr>
              <a:t>Types of Mortgages</a:t>
            </a:r>
          </a:p>
          <a:p>
            <a:pPr lvl="3"/>
            <a:r>
              <a:rPr lang="en-US" dirty="0" smtClean="0">
                <a:solidFill>
                  <a:schemeClr val="tx1"/>
                </a:solidFill>
              </a:rPr>
              <a:t>Fixed-Rate (Conventional)</a:t>
            </a:r>
          </a:p>
          <a:p>
            <a:pPr lvl="4"/>
            <a:r>
              <a:rPr lang="en-US" dirty="0" smtClean="0">
                <a:solidFill>
                  <a:schemeClr val="tx1"/>
                </a:solidFill>
              </a:rPr>
              <a:t>Interest rate is fixed for the lifetime of the loan</a:t>
            </a:r>
          </a:p>
          <a:p>
            <a:pPr lvl="4"/>
            <a:r>
              <a:rPr lang="en-US" dirty="0" smtClean="0">
                <a:solidFill>
                  <a:schemeClr val="tx1"/>
                </a:solidFill>
              </a:rPr>
              <a:t>This is the type you want in most cases!</a:t>
            </a:r>
          </a:p>
          <a:p>
            <a:pPr lvl="3"/>
            <a:r>
              <a:rPr lang="en-US" dirty="0" smtClean="0">
                <a:solidFill>
                  <a:schemeClr val="tx1"/>
                </a:solidFill>
              </a:rPr>
              <a:t>Adjustable-Rate (ARM)</a:t>
            </a:r>
          </a:p>
          <a:p>
            <a:pPr lvl="4"/>
            <a:r>
              <a:rPr lang="en-US" dirty="0" smtClean="0">
                <a:solidFill>
                  <a:schemeClr val="tx1"/>
                </a:solidFill>
              </a:rPr>
              <a:t>Interest rate changes after a period of time (usually 3 or 5 years)</a:t>
            </a:r>
          </a:p>
          <a:p>
            <a:pPr lvl="4"/>
            <a:r>
              <a:rPr lang="en-US" dirty="0" smtClean="0">
                <a:solidFill>
                  <a:schemeClr val="tx1"/>
                </a:solidFill>
              </a:rPr>
              <a:t>Rate is usually capped</a:t>
            </a:r>
          </a:p>
          <a:p>
            <a:pPr lvl="4"/>
            <a:r>
              <a:rPr lang="en-US" dirty="0" smtClean="0">
                <a:solidFill>
                  <a:schemeClr val="tx1"/>
                </a:solidFill>
              </a:rPr>
              <a:t>Is a way to get “more house” than you can afford early on and hoping that you end up making enough money later on to pay the mortgage when the rates and payments go up</a:t>
            </a:r>
          </a:p>
          <a:p>
            <a:pPr lvl="4"/>
            <a:r>
              <a:rPr lang="en-US" dirty="0" smtClean="0">
                <a:solidFill>
                  <a:schemeClr val="tx1"/>
                </a:solidFill>
              </a:rPr>
              <a:t>Can be okay, if you plan on spending less than 5 years in a home</a:t>
            </a:r>
          </a:p>
        </p:txBody>
      </p:sp>
    </p:spTree>
    <p:extLst>
      <p:ext uri="{BB962C8B-B14F-4D97-AF65-F5344CB8AC3E}">
        <p14:creationId xmlns:p14="http://schemas.microsoft.com/office/powerpoint/2010/main" val="45403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2"/>
            <a:r>
              <a:rPr lang="en-US" dirty="0" smtClean="0">
                <a:solidFill>
                  <a:schemeClr val="tx1"/>
                </a:solidFill>
              </a:rPr>
              <a:t>FHA or VA loans</a:t>
            </a:r>
          </a:p>
          <a:p>
            <a:pPr lvl="3"/>
            <a:r>
              <a:rPr lang="en-US" dirty="0" smtClean="0">
                <a:solidFill>
                  <a:schemeClr val="tx1"/>
                </a:solidFill>
              </a:rPr>
              <a:t>Government back loans for low-income borrowers of veterans</a:t>
            </a:r>
          </a:p>
          <a:p>
            <a:pPr lvl="2"/>
            <a:r>
              <a:rPr lang="en-US" dirty="0" smtClean="0">
                <a:solidFill>
                  <a:schemeClr val="tx1"/>
                </a:solidFill>
              </a:rPr>
              <a:t>Home Equity Loans (HELOC – Home Equity Line of Credit)</a:t>
            </a:r>
          </a:p>
          <a:p>
            <a:pPr lvl="3"/>
            <a:r>
              <a:rPr lang="en-US" dirty="0" smtClean="0">
                <a:solidFill>
                  <a:schemeClr val="tx1"/>
                </a:solidFill>
              </a:rPr>
              <a:t>Borrowing against the equity in your home</a:t>
            </a:r>
          </a:p>
          <a:p>
            <a:pPr lvl="2"/>
            <a:r>
              <a:rPr lang="en-US" dirty="0" smtClean="0">
                <a:solidFill>
                  <a:schemeClr val="tx1"/>
                </a:solidFill>
              </a:rPr>
              <a:t>Refinancing</a:t>
            </a:r>
          </a:p>
          <a:p>
            <a:pPr lvl="3"/>
            <a:r>
              <a:rPr lang="en-US" dirty="0" smtClean="0">
                <a:solidFill>
                  <a:schemeClr val="tx1"/>
                </a:solidFill>
              </a:rPr>
              <a:t>Get a lower interest rate than what you were paying</a:t>
            </a:r>
          </a:p>
          <a:p>
            <a:pPr lvl="3"/>
            <a:r>
              <a:rPr lang="en-US" dirty="0" smtClean="0">
                <a:solidFill>
                  <a:schemeClr val="tx1"/>
                </a:solidFill>
              </a:rPr>
              <a:t>Lower your monthly payment (perhaps because of a lost job/reduced hours)</a:t>
            </a:r>
          </a:p>
          <a:p>
            <a:pPr lvl="3"/>
            <a:r>
              <a:rPr lang="en-US" dirty="0" smtClean="0">
                <a:solidFill>
                  <a:schemeClr val="tx1"/>
                </a:solidFill>
              </a:rPr>
              <a:t>Consolidate Debt</a:t>
            </a:r>
          </a:p>
        </p:txBody>
      </p:sp>
    </p:spTree>
    <p:extLst>
      <p:ext uri="{BB962C8B-B14F-4D97-AF65-F5344CB8AC3E}">
        <p14:creationId xmlns:p14="http://schemas.microsoft.com/office/powerpoint/2010/main" val="399650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1"/>
            <a:r>
              <a:rPr lang="en-US" dirty="0" smtClean="0">
                <a:solidFill>
                  <a:schemeClr val="tx1"/>
                </a:solidFill>
              </a:rPr>
              <a:t>5. Closing</a:t>
            </a:r>
          </a:p>
          <a:p>
            <a:pPr lvl="2"/>
            <a:r>
              <a:rPr lang="en-US" dirty="0" smtClean="0">
                <a:solidFill>
                  <a:schemeClr val="tx1"/>
                </a:solidFill>
              </a:rPr>
              <a:t>A meeting of the buyer, seller, and real estate agents</a:t>
            </a:r>
          </a:p>
          <a:p>
            <a:pPr lvl="2"/>
            <a:r>
              <a:rPr lang="en-US" dirty="0" smtClean="0">
                <a:solidFill>
                  <a:schemeClr val="tx1"/>
                </a:solidFill>
              </a:rPr>
              <a:t>Money is exchanged, down payment is made, other fees, called closing costs, are paid</a:t>
            </a:r>
          </a:p>
          <a:p>
            <a:pPr lvl="3"/>
            <a:r>
              <a:rPr lang="en-US" dirty="0" smtClean="0">
                <a:solidFill>
                  <a:schemeClr val="tx1"/>
                </a:solidFill>
              </a:rPr>
              <a:t>Title insurance</a:t>
            </a:r>
          </a:p>
          <a:p>
            <a:pPr lvl="3"/>
            <a:r>
              <a:rPr lang="en-US" dirty="0" smtClean="0">
                <a:solidFill>
                  <a:schemeClr val="tx1"/>
                </a:solidFill>
              </a:rPr>
              <a:t>Deed recording</a:t>
            </a:r>
          </a:p>
          <a:p>
            <a:pPr lvl="2"/>
            <a:r>
              <a:rPr lang="en-US" dirty="0" smtClean="0">
                <a:solidFill>
                  <a:schemeClr val="tx1"/>
                </a:solidFill>
              </a:rPr>
              <a:t>Escrow accounts</a:t>
            </a:r>
          </a:p>
          <a:p>
            <a:pPr lvl="3"/>
            <a:r>
              <a:rPr lang="en-US" dirty="0" smtClean="0">
                <a:solidFill>
                  <a:schemeClr val="tx1"/>
                </a:solidFill>
              </a:rPr>
              <a:t>Used to pay taxes, insurance and other home expenses</a:t>
            </a:r>
          </a:p>
          <a:p>
            <a:pPr lvl="3"/>
            <a:r>
              <a:rPr lang="en-US" dirty="0" smtClean="0">
                <a:solidFill>
                  <a:schemeClr val="tx1"/>
                </a:solidFill>
              </a:rPr>
              <a:t>Generally required if you put less than 20% down</a:t>
            </a:r>
          </a:p>
          <a:p>
            <a:pPr lvl="2"/>
            <a:r>
              <a:rPr lang="en-US" dirty="0" smtClean="0">
                <a:solidFill>
                  <a:schemeClr val="tx1"/>
                </a:solidFill>
              </a:rPr>
              <a:t>Your “monthly” payment for a home will generally include…</a:t>
            </a:r>
          </a:p>
          <a:p>
            <a:pPr lvl="3"/>
            <a:r>
              <a:rPr lang="en-US" dirty="0" smtClean="0">
                <a:solidFill>
                  <a:schemeClr val="tx1"/>
                </a:solidFill>
              </a:rPr>
              <a:t>The mortgage payment (won’t change on fixed loan)</a:t>
            </a:r>
          </a:p>
          <a:p>
            <a:pPr lvl="3"/>
            <a:r>
              <a:rPr lang="en-US" dirty="0" smtClean="0">
                <a:solidFill>
                  <a:schemeClr val="tx1"/>
                </a:solidFill>
              </a:rPr>
              <a:t>The yearly taxes, prorated monthly (will change!)</a:t>
            </a:r>
          </a:p>
          <a:p>
            <a:pPr lvl="3"/>
            <a:r>
              <a:rPr lang="en-US" dirty="0" smtClean="0">
                <a:solidFill>
                  <a:schemeClr val="tx1"/>
                </a:solidFill>
              </a:rPr>
              <a:t>The yearly homeowners insurance, prorated monthly (will change!)</a:t>
            </a:r>
          </a:p>
          <a:p>
            <a:pPr lvl="3"/>
            <a:r>
              <a:rPr lang="en-US" dirty="0" smtClean="0">
                <a:solidFill>
                  <a:schemeClr val="tx1"/>
                </a:solidFill>
              </a:rPr>
              <a:t>So your “fixed” payment WILL CHANGE!</a:t>
            </a:r>
          </a:p>
          <a:p>
            <a:pPr lvl="1"/>
            <a:endParaRPr lang="en-US" dirty="0" smtClean="0">
              <a:solidFill>
                <a:schemeClr val="tx1"/>
              </a:solidFill>
            </a:endParaRPr>
          </a:p>
        </p:txBody>
      </p:sp>
    </p:spTree>
    <p:extLst>
      <p:ext uri="{BB962C8B-B14F-4D97-AF65-F5344CB8AC3E}">
        <p14:creationId xmlns:p14="http://schemas.microsoft.com/office/powerpoint/2010/main" val="15451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r>
              <a:rPr lang="en-US" dirty="0" smtClean="0">
                <a:solidFill>
                  <a:schemeClr val="tx1"/>
                </a:solidFill>
              </a:rPr>
              <a:t>Selling a home</a:t>
            </a:r>
          </a:p>
          <a:p>
            <a:pPr lvl="1"/>
            <a:r>
              <a:rPr lang="en-US" dirty="0" smtClean="0">
                <a:solidFill>
                  <a:schemeClr val="tx1"/>
                </a:solidFill>
              </a:rPr>
              <a:t>Much of the process is the buying process in reverse</a:t>
            </a:r>
          </a:p>
          <a:p>
            <a:pPr lvl="1"/>
            <a:r>
              <a:rPr lang="en-US" dirty="0" smtClean="0">
                <a:solidFill>
                  <a:schemeClr val="tx1"/>
                </a:solidFill>
              </a:rPr>
              <a:t>You’ll probably hire a real estate agent to help you sell</a:t>
            </a:r>
          </a:p>
          <a:p>
            <a:pPr lvl="2"/>
            <a:r>
              <a:rPr lang="en-US" dirty="0" smtClean="0">
                <a:solidFill>
                  <a:schemeClr val="tx1"/>
                </a:solidFill>
              </a:rPr>
              <a:t>They can help with staging, pricing, showing the house</a:t>
            </a:r>
          </a:p>
          <a:p>
            <a:pPr lvl="2"/>
            <a:r>
              <a:rPr lang="en-US" dirty="0" smtClean="0">
                <a:solidFill>
                  <a:schemeClr val="tx1"/>
                </a:solidFill>
              </a:rPr>
              <a:t>You might not be able to do this, if you’re working!</a:t>
            </a:r>
          </a:p>
          <a:p>
            <a:pPr lvl="2"/>
            <a:r>
              <a:rPr lang="en-US" dirty="0" smtClean="0">
                <a:solidFill>
                  <a:schemeClr val="tx1"/>
                </a:solidFill>
              </a:rPr>
              <a:t>Agents typically collect between 4-8% of the cost of the house in commission.</a:t>
            </a:r>
          </a:p>
          <a:p>
            <a:pPr lvl="3"/>
            <a:r>
              <a:rPr lang="en-US" dirty="0" smtClean="0">
                <a:solidFill>
                  <a:schemeClr val="tx1"/>
                </a:solidFill>
              </a:rPr>
              <a:t>This is usually split 50/50 </a:t>
            </a:r>
            <a:r>
              <a:rPr lang="en-US" smtClean="0">
                <a:solidFill>
                  <a:schemeClr val="tx1"/>
                </a:solidFill>
              </a:rPr>
              <a:t>between buying and selling agents.</a:t>
            </a:r>
            <a:endParaRPr lang="en-US" dirty="0" smtClean="0">
              <a:solidFill>
                <a:schemeClr val="tx1"/>
              </a:solidFill>
            </a:endParaRPr>
          </a:p>
          <a:p>
            <a:pPr lvl="1"/>
            <a:r>
              <a:rPr lang="en-US" dirty="0" smtClean="0">
                <a:solidFill>
                  <a:schemeClr val="tx1"/>
                </a:solidFill>
              </a:rPr>
              <a:t>Clean the house, declutter it</a:t>
            </a:r>
          </a:p>
          <a:p>
            <a:pPr lvl="2"/>
            <a:r>
              <a:rPr lang="en-US" dirty="0" smtClean="0">
                <a:solidFill>
                  <a:schemeClr val="tx1"/>
                </a:solidFill>
              </a:rPr>
              <a:t>More “stuff” makes the house smaller</a:t>
            </a:r>
          </a:p>
          <a:p>
            <a:pPr lvl="2"/>
            <a:r>
              <a:rPr lang="en-US" dirty="0" smtClean="0">
                <a:solidFill>
                  <a:schemeClr val="tx1"/>
                </a:solidFill>
              </a:rPr>
              <a:t>Remove items, especially personal items, you want the buyer to see their stuff in the house</a:t>
            </a:r>
          </a:p>
          <a:p>
            <a:pPr lvl="1"/>
            <a:r>
              <a:rPr lang="en-US" dirty="0" smtClean="0">
                <a:solidFill>
                  <a:schemeClr val="tx1"/>
                </a:solidFill>
              </a:rPr>
              <a:t>Have an appraisal done, so you know the value of the home</a:t>
            </a:r>
          </a:p>
          <a:p>
            <a:pPr lvl="1"/>
            <a:endParaRPr lang="en-US" dirty="0" smtClean="0">
              <a:solidFill>
                <a:schemeClr val="tx1"/>
              </a:solidFill>
            </a:endParaRPr>
          </a:p>
        </p:txBody>
      </p:sp>
    </p:spTree>
    <p:extLst>
      <p:ext uri="{BB962C8B-B14F-4D97-AF65-F5344CB8AC3E}">
        <p14:creationId xmlns:p14="http://schemas.microsoft.com/office/powerpoint/2010/main" val="213807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r>
              <a:rPr lang="en-US" dirty="0" smtClean="0">
                <a:solidFill>
                  <a:schemeClr val="tx1"/>
                </a:solidFill>
              </a:rPr>
              <a:t>Section 1 – Housing Options</a:t>
            </a:r>
          </a:p>
          <a:p>
            <a:pPr lvl="1"/>
            <a:r>
              <a:rPr lang="en-US" sz="2000" dirty="0" smtClean="0">
                <a:solidFill>
                  <a:schemeClr val="tx1"/>
                </a:solidFill>
              </a:rPr>
              <a:t>Many things will affect your housing options</a:t>
            </a:r>
          </a:p>
          <a:p>
            <a:pPr lvl="2"/>
            <a:r>
              <a:rPr lang="en-US" sz="2000" dirty="0" smtClean="0">
                <a:solidFill>
                  <a:schemeClr val="tx1"/>
                </a:solidFill>
              </a:rPr>
              <a:t>Where you live</a:t>
            </a:r>
          </a:p>
          <a:p>
            <a:pPr lvl="2"/>
            <a:r>
              <a:rPr lang="en-US" sz="2000" dirty="0" smtClean="0">
                <a:solidFill>
                  <a:schemeClr val="tx1"/>
                </a:solidFill>
              </a:rPr>
              <a:t>What you do </a:t>
            </a:r>
          </a:p>
          <a:p>
            <a:pPr lvl="2"/>
            <a:r>
              <a:rPr lang="en-US" sz="2000" dirty="0" smtClean="0">
                <a:solidFill>
                  <a:schemeClr val="tx1"/>
                </a:solidFill>
              </a:rPr>
              <a:t>What your values and beliefs are</a:t>
            </a:r>
          </a:p>
          <a:p>
            <a:pPr lvl="1"/>
            <a:r>
              <a:rPr lang="en-US" sz="2000" dirty="0" smtClean="0">
                <a:solidFill>
                  <a:schemeClr val="tx1"/>
                </a:solidFill>
              </a:rPr>
              <a:t>Different housing options have different opportunity costs</a:t>
            </a:r>
          </a:p>
          <a:p>
            <a:pPr lvl="2"/>
            <a:r>
              <a:rPr lang="en-US" sz="2000" dirty="0" smtClean="0">
                <a:solidFill>
                  <a:schemeClr val="tx1"/>
                </a:solidFill>
              </a:rPr>
              <a:t>Mobility</a:t>
            </a:r>
          </a:p>
          <a:p>
            <a:pPr lvl="2"/>
            <a:r>
              <a:rPr lang="en-US" sz="2000" dirty="0" smtClean="0">
                <a:solidFill>
                  <a:schemeClr val="tx1"/>
                </a:solidFill>
              </a:rPr>
              <a:t>Upkeep/maintenance</a:t>
            </a:r>
          </a:p>
          <a:p>
            <a:pPr lvl="1"/>
            <a:r>
              <a:rPr lang="en-US" sz="2000" dirty="0" smtClean="0">
                <a:solidFill>
                  <a:schemeClr val="tx1"/>
                </a:solidFill>
              </a:rPr>
              <a:t>Renting vs. Buying</a:t>
            </a:r>
          </a:p>
          <a:p>
            <a:pPr lvl="2"/>
            <a:r>
              <a:rPr lang="en-US" sz="2000" dirty="0" smtClean="0">
                <a:solidFill>
                  <a:schemeClr val="tx1"/>
                </a:solidFill>
              </a:rPr>
              <a:t>Renting – Monthly payment to a landlord to live in a place</a:t>
            </a:r>
          </a:p>
          <a:p>
            <a:pPr lvl="2"/>
            <a:r>
              <a:rPr lang="en-US" sz="2000" dirty="0" smtClean="0">
                <a:solidFill>
                  <a:schemeClr val="tx1"/>
                </a:solidFill>
              </a:rPr>
              <a:t>Buying – Own your home (you are the landlord)</a:t>
            </a:r>
            <a:endParaRPr lang="en-US" sz="2000" dirty="0">
              <a:solidFill>
                <a:schemeClr val="tx1"/>
              </a:solidFill>
            </a:endParaRPr>
          </a:p>
        </p:txBody>
      </p:sp>
    </p:spTree>
    <p:extLst>
      <p:ext uri="{BB962C8B-B14F-4D97-AF65-F5344CB8AC3E}">
        <p14:creationId xmlns:p14="http://schemas.microsoft.com/office/powerpoint/2010/main" val="139701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fontScale="92500" lnSpcReduction="10000"/>
          </a:bodyPr>
          <a:lstStyle/>
          <a:p>
            <a:pPr lvl="1"/>
            <a:r>
              <a:rPr lang="en-US" dirty="0" smtClean="0">
                <a:solidFill>
                  <a:schemeClr val="tx1"/>
                </a:solidFill>
              </a:rPr>
              <a:t>Pros and Cons of Renting and Buying</a:t>
            </a:r>
          </a:p>
          <a:p>
            <a:pPr lvl="2"/>
            <a:r>
              <a:rPr lang="en-US" dirty="0" smtClean="0">
                <a:solidFill>
                  <a:schemeClr val="tx1"/>
                </a:solidFill>
              </a:rPr>
              <a:t>Renting:</a:t>
            </a:r>
          </a:p>
          <a:p>
            <a:pPr lvl="3"/>
            <a:r>
              <a:rPr lang="en-US" dirty="0" smtClean="0">
                <a:solidFill>
                  <a:schemeClr val="tx1"/>
                </a:solidFill>
              </a:rPr>
              <a:t>Pros:  </a:t>
            </a:r>
          </a:p>
          <a:p>
            <a:pPr lvl="4"/>
            <a:r>
              <a:rPr lang="en-US" dirty="0" smtClean="0">
                <a:solidFill>
                  <a:schemeClr val="tx1"/>
                </a:solidFill>
              </a:rPr>
              <a:t>More mobility</a:t>
            </a:r>
          </a:p>
          <a:p>
            <a:pPr lvl="4"/>
            <a:r>
              <a:rPr lang="en-US" dirty="0" smtClean="0">
                <a:solidFill>
                  <a:schemeClr val="tx1"/>
                </a:solidFill>
              </a:rPr>
              <a:t>Less upfront cost</a:t>
            </a:r>
          </a:p>
          <a:p>
            <a:pPr lvl="4"/>
            <a:r>
              <a:rPr lang="en-US" dirty="0" smtClean="0">
                <a:solidFill>
                  <a:schemeClr val="tx1"/>
                </a:solidFill>
              </a:rPr>
              <a:t>Less maintenance</a:t>
            </a:r>
          </a:p>
          <a:p>
            <a:pPr lvl="3"/>
            <a:r>
              <a:rPr lang="en-US" dirty="0" smtClean="0">
                <a:solidFill>
                  <a:schemeClr val="tx1"/>
                </a:solidFill>
              </a:rPr>
              <a:t>Cons:</a:t>
            </a:r>
          </a:p>
          <a:p>
            <a:pPr lvl="4"/>
            <a:r>
              <a:rPr lang="en-US" dirty="0" smtClean="0">
                <a:solidFill>
                  <a:schemeClr val="tx1"/>
                </a:solidFill>
              </a:rPr>
              <a:t>Can’t customize</a:t>
            </a:r>
          </a:p>
          <a:p>
            <a:pPr lvl="4"/>
            <a:r>
              <a:rPr lang="en-US" dirty="0" smtClean="0">
                <a:solidFill>
                  <a:schemeClr val="tx1"/>
                </a:solidFill>
              </a:rPr>
              <a:t>Lack of privacy</a:t>
            </a:r>
          </a:p>
          <a:p>
            <a:pPr lvl="2"/>
            <a:r>
              <a:rPr lang="en-US" dirty="0" smtClean="0">
                <a:solidFill>
                  <a:schemeClr val="tx1"/>
                </a:solidFill>
              </a:rPr>
              <a:t>Owning</a:t>
            </a:r>
          </a:p>
          <a:p>
            <a:pPr lvl="3"/>
            <a:r>
              <a:rPr lang="en-US" dirty="0" smtClean="0">
                <a:solidFill>
                  <a:schemeClr val="tx1"/>
                </a:solidFill>
              </a:rPr>
              <a:t>Pros:</a:t>
            </a:r>
          </a:p>
          <a:p>
            <a:pPr lvl="4"/>
            <a:r>
              <a:rPr lang="en-US" dirty="0" smtClean="0">
                <a:solidFill>
                  <a:schemeClr val="tx1"/>
                </a:solidFill>
              </a:rPr>
              <a:t>Private</a:t>
            </a:r>
          </a:p>
          <a:p>
            <a:pPr lvl="4"/>
            <a:r>
              <a:rPr lang="en-US" dirty="0" smtClean="0">
                <a:solidFill>
                  <a:schemeClr val="tx1"/>
                </a:solidFill>
              </a:rPr>
              <a:t>Pride of ownership</a:t>
            </a:r>
          </a:p>
          <a:p>
            <a:pPr lvl="4"/>
            <a:r>
              <a:rPr lang="en-US" dirty="0" smtClean="0">
                <a:solidFill>
                  <a:schemeClr val="tx1"/>
                </a:solidFill>
              </a:rPr>
              <a:t>Asset</a:t>
            </a:r>
          </a:p>
          <a:p>
            <a:pPr lvl="3"/>
            <a:r>
              <a:rPr lang="en-US" dirty="0" smtClean="0">
                <a:solidFill>
                  <a:schemeClr val="tx1"/>
                </a:solidFill>
              </a:rPr>
              <a:t>Cons</a:t>
            </a:r>
          </a:p>
          <a:p>
            <a:pPr lvl="4"/>
            <a:r>
              <a:rPr lang="en-US" dirty="0" smtClean="0">
                <a:solidFill>
                  <a:schemeClr val="tx1"/>
                </a:solidFill>
              </a:rPr>
              <a:t>Large upfront cost</a:t>
            </a:r>
          </a:p>
          <a:p>
            <a:pPr lvl="4"/>
            <a:r>
              <a:rPr lang="en-US" dirty="0" smtClean="0">
                <a:solidFill>
                  <a:schemeClr val="tx1"/>
                </a:solidFill>
              </a:rPr>
              <a:t>Upkeep</a:t>
            </a:r>
          </a:p>
          <a:p>
            <a:pPr lvl="4"/>
            <a:r>
              <a:rPr lang="en-US" dirty="0" smtClean="0">
                <a:solidFill>
                  <a:schemeClr val="tx1"/>
                </a:solidFill>
              </a:rPr>
              <a:t>Lack of mobility</a:t>
            </a:r>
            <a:endParaRPr lang="en-US" dirty="0">
              <a:solidFill>
                <a:schemeClr val="tx1"/>
              </a:solidFill>
            </a:endParaRPr>
          </a:p>
        </p:txBody>
      </p:sp>
    </p:spTree>
    <p:extLst>
      <p:ext uri="{BB962C8B-B14F-4D97-AF65-F5344CB8AC3E}">
        <p14:creationId xmlns:p14="http://schemas.microsoft.com/office/powerpoint/2010/main" val="27557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1"/>
            <a:r>
              <a:rPr lang="en-US" sz="2400" dirty="0" smtClean="0">
                <a:solidFill>
                  <a:schemeClr val="tx1"/>
                </a:solidFill>
              </a:rPr>
              <a:t>What are your different living options?</a:t>
            </a:r>
          </a:p>
          <a:p>
            <a:pPr lvl="2"/>
            <a:r>
              <a:rPr lang="en-US" sz="2400" dirty="0" smtClean="0">
                <a:solidFill>
                  <a:schemeClr val="tx1"/>
                </a:solidFill>
              </a:rPr>
              <a:t>Rent an apartment (multiple dwellings together)</a:t>
            </a:r>
          </a:p>
          <a:p>
            <a:pPr lvl="2"/>
            <a:r>
              <a:rPr lang="en-US" sz="2400" dirty="0" smtClean="0">
                <a:solidFill>
                  <a:schemeClr val="tx1"/>
                </a:solidFill>
              </a:rPr>
              <a:t>Rent a house</a:t>
            </a:r>
          </a:p>
          <a:p>
            <a:pPr lvl="2"/>
            <a:r>
              <a:rPr lang="en-US" sz="2400" dirty="0" smtClean="0">
                <a:solidFill>
                  <a:schemeClr val="tx1"/>
                </a:solidFill>
              </a:rPr>
              <a:t>Buy an apartment/condo</a:t>
            </a:r>
          </a:p>
          <a:p>
            <a:pPr lvl="2"/>
            <a:r>
              <a:rPr lang="en-US" sz="2400" dirty="0" smtClean="0">
                <a:solidFill>
                  <a:schemeClr val="tx1"/>
                </a:solidFill>
              </a:rPr>
              <a:t>Buy a house</a:t>
            </a:r>
          </a:p>
          <a:p>
            <a:pPr lvl="1"/>
            <a:r>
              <a:rPr lang="en-US" sz="2400" dirty="0" smtClean="0">
                <a:solidFill>
                  <a:schemeClr val="tx1"/>
                </a:solidFill>
              </a:rPr>
              <a:t>Currently approximately 75 million households are homeowners</a:t>
            </a:r>
          </a:p>
          <a:p>
            <a:pPr lvl="1"/>
            <a:r>
              <a:rPr lang="en-US" sz="2400" dirty="0" smtClean="0">
                <a:solidFill>
                  <a:schemeClr val="tx1"/>
                </a:solidFill>
              </a:rPr>
              <a:t>43 million households rent</a:t>
            </a:r>
          </a:p>
          <a:p>
            <a:pPr lvl="2"/>
            <a:r>
              <a:rPr lang="en-US" sz="2400" dirty="0" smtClean="0">
                <a:solidFill>
                  <a:schemeClr val="tx1"/>
                </a:solidFill>
              </a:rPr>
              <a:t>This is the highest renting rate since 1965!</a:t>
            </a:r>
          </a:p>
          <a:p>
            <a:pPr lvl="2"/>
            <a:r>
              <a:rPr lang="en-US" sz="2400" dirty="0" smtClean="0">
                <a:solidFill>
                  <a:schemeClr val="tx1"/>
                </a:solidFill>
              </a:rPr>
              <a:t>Millennials disproportionately are renting as they value the mobility and the flexibility of renting over buying.</a:t>
            </a:r>
          </a:p>
        </p:txBody>
      </p:sp>
    </p:spTree>
    <p:extLst>
      <p:ext uri="{BB962C8B-B14F-4D97-AF65-F5344CB8AC3E}">
        <p14:creationId xmlns:p14="http://schemas.microsoft.com/office/powerpoint/2010/main" val="51983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r>
              <a:rPr lang="en-US" sz="2000" dirty="0" smtClean="0">
                <a:solidFill>
                  <a:schemeClr val="tx1"/>
                </a:solidFill>
              </a:rPr>
              <a:t>Section 2 – Renting a residence</a:t>
            </a:r>
          </a:p>
          <a:p>
            <a:pPr lvl="2"/>
            <a:r>
              <a:rPr lang="en-US" dirty="0" smtClean="0">
                <a:solidFill>
                  <a:schemeClr val="tx1"/>
                </a:solidFill>
              </a:rPr>
              <a:t>The renter is called the </a:t>
            </a:r>
            <a:r>
              <a:rPr lang="en-US" u="sng" dirty="0" smtClean="0">
                <a:solidFill>
                  <a:schemeClr val="tx1"/>
                </a:solidFill>
              </a:rPr>
              <a:t>tenant</a:t>
            </a:r>
            <a:endParaRPr lang="en-US" dirty="0" smtClean="0">
              <a:solidFill>
                <a:schemeClr val="tx1"/>
              </a:solidFill>
            </a:endParaRPr>
          </a:p>
          <a:p>
            <a:pPr lvl="2"/>
            <a:r>
              <a:rPr lang="en-US" dirty="0" smtClean="0">
                <a:solidFill>
                  <a:schemeClr val="tx1"/>
                </a:solidFill>
              </a:rPr>
              <a:t>The owner is called the </a:t>
            </a:r>
            <a:r>
              <a:rPr lang="en-US" u="sng" dirty="0" smtClean="0">
                <a:solidFill>
                  <a:schemeClr val="tx1"/>
                </a:solidFill>
              </a:rPr>
              <a:t>landlord</a:t>
            </a:r>
            <a:endParaRPr lang="en-US" dirty="0" smtClean="0">
              <a:solidFill>
                <a:schemeClr val="tx1"/>
              </a:solidFill>
            </a:endParaRPr>
          </a:p>
          <a:p>
            <a:pPr lvl="1"/>
            <a:r>
              <a:rPr lang="en-US" dirty="0" smtClean="0">
                <a:solidFill>
                  <a:schemeClr val="tx1"/>
                </a:solidFill>
              </a:rPr>
              <a:t>What should you consider when renting?</a:t>
            </a:r>
          </a:p>
          <a:p>
            <a:pPr lvl="2"/>
            <a:r>
              <a:rPr lang="en-US" dirty="0" smtClean="0">
                <a:solidFill>
                  <a:schemeClr val="tx1"/>
                </a:solidFill>
              </a:rPr>
              <a:t>Size &amp; Cost</a:t>
            </a:r>
          </a:p>
          <a:p>
            <a:pPr lvl="3"/>
            <a:r>
              <a:rPr lang="en-US" dirty="0" smtClean="0">
                <a:solidFill>
                  <a:schemeClr val="tx1"/>
                </a:solidFill>
              </a:rPr>
              <a:t>Larger place is more expensive</a:t>
            </a:r>
          </a:p>
          <a:p>
            <a:pPr lvl="3"/>
            <a:r>
              <a:rPr lang="en-US" dirty="0" smtClean="0">
                <a:solidFill>
                  <a:schemeClr val="tx1"/>
                </a:solidFill>
              </a:rPr>
              <a:t>More bedrooms is more expensive</a:t>
            </a:r>
          </a:p>
          <a:p>
            <a:pPr lvl="3"/>
            <a:r>
              <a:rPr lang="en-US" dirty="0" smtClean="0">
                <a:solidFill>
                  <a:schemeClr val="tx1"/>
                </a:solidFill>
              </a:rPr>
              <a:t>The type (garden, penthouse, etc.)</a:t>
            </a:r>
          </a:p>
          <a:p>
            <a:pPr lvl="2"/>
            <a:r>
              <a:rPr lang="en-US" dirty="0" smtClean="0">
                <a:solidFill>
                  <a:schemeClr val="tx1"/>
                </a:solidFill>
              </a:rPr>
              <a:t>Amenities – what extras are there on site?</a:t>
            </a:r>
          </a:p>
          <a:p>
            <a:pPr lvl="3"/>
            <a:r>
              <a:rPr lang="en-US" dirty="0" smtClean="0">
                <a:solidFill>
                  <a:schemeClr val="tx1"/>
                </a:solidFill>
              </a:rPr>
              <a:t>Pool, laundry facilities, recreational activities</a:t>
            </a:r>
          </a:p>
          <a:p>
            <a:pPr lvl="2"/>
            <a:r>
              <a:rPr lang="en-US" dirty="0" smtClean="0">
                <a:solidFill>
                  <a:schemeClr val="tx1"/>
                </a:solidFill>
              </a:rPr>
              <a:t>Location – where is the apartment/condo/house?</a:t>
            </a:r>
          </a:p>
          <a:p>
            <a:pPr lvl="2"/>
            <a:r>
              <a:rPr lang="en-US" dirty="0" smtClean="0">
                <a:solidFill>
                  <a:schemeClr val="tx1"/>
                </a:solidFill>
              </a:rPr>
              <a:t>Utilities </a:t>
            </a:r>
          </a:p>
          <a:p>
            <a:pPr lvl="3"/>
            <a:r>
              <a:rPr lang="en-US" dirty="0" smtClean="0">
                <a:solidFill>
                  <a:schemeClr val="tx1"/>
                </a:solidFill>
              </a:rPr>
              <a:t>Are they included?</a:t>
            </a:r>
          </a:p>
          <a:p>
            <a:pPr lvl="3"/>
            <a:r>
              <a:rPr lang="en-US" dirty="0" smtClean="0">
                <a:solidFill>
                  <a:schemeClr val="tx1"/>
                </a:solidFill>
              </a:rPr>
              <a:t>Gas/Electricity/Internet/Cable/etc. (What is the average cost?)</a:t>
            </a:r>
          </a:p>
          <a:p>
            <a:pPr lvl="2"/>
            <a:r>
              <a:rPr lang="en-US" dirty="0" smtClean="0">
                <a:solidFill>
                  <a:schemeClr val="tx1"/>
                </a:solidFill>
              </a:rPr>
              <a:t>Security deposit – How much money down is needed?</a:t>
            </a:r>
          </a:p>
        </p:txBody>
      </p:sp>
    </p:spTree>
    <p:extLst>
      <p:ext uri="{BB962C8B-B14F-4D97-AF65-F5344CB8AC3E}">
        <p14:creationId xmlns:p14="http://schemas.microsoft.com/office/powerpoint/2010/main" val="167790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r>
              <a:rPr lang="en-US" dirty="0" smtClean="0">
                <a:solidFill>
                  <a:schemeClr val="tx1"/>
                </a:solidFill>
              </a:rPr>
              <a:t>Renting</a:t>
            </a:r>
          </a:p>
          <a:p>
            <a:pPr lvl="1"/>
            <a:r>
              <a:rPr lang="en-US" dirty="0" smtClean="0">
                <a:solidFill>
                  <a:schemeClr val="tx1"/>
                </a:solidFill>
              </a:rPr>
              <a:t>Before signing a rental agreement</a:t>
            </a:r>
          </a:p>
          <a:p>
            <a:pPr lvl="2"/>
            <a:r>
              <a:rPr lang="en-US" dirty="0" smtClean="0">
                <a:solidFill>
                  <a:schemeClr val="tx1"/>
                </a:solidFill>
              </a:rPr>
              <a:t>Make sure you see your </a:t>
            </a:r>
            <a:r>
              <a:rPr lang="en-US" i="1" dirty="0" smtClean="0">
                <a:solidFill>
                  <a:schemeClr val="tx1"/>
                </a:solidFill>
              </a:rPr>
              <a:t>exact</a:t>
            </a:r>
            <a:r>
              <a:rPr lang="en-US" dirty="0" smtClean="0">
                <a:solidFill>
                  <a:schemeClr val="tx1"/>
                </a:solidFill>
              </a:rPr>
              <a:t> rental unit!</a:t>
            </a:r>
          </a:p>
          <a:p>
            <a:pPr lvl="3"/>
            <a:r>
              <a:rPr lang="en-US" dirty="0" smtClean="0">
                <a:solidFill>
                  <a:schemeClr val="tx1"/>
                </a:solidFill>
              </a:rPr>
              <a:t>Not a model room, the one you’ll be moving into.  </a:t>
            </a:r>
          </a:p>
          <a:p>
            <a:pPr lvl="2"/>
            <a:r>
              <a:rPr lang="en-US" dirty="0" smtClean="0">
                <a:solidFill>
                  <a:schemeClr val="tx1"/>
                </a:solidFill>
              </a:rPr>
              <a:t>Check for any damage (you don’t want to get charged for something you didn’t do)</a:t>
            </a:r>
          </a:p>
          <a:p>
            <a:pPr lvl="2"/>
            <a:r>
              <a:rPr lang="en-US" dirty="0" smtClean="0">
                <a:solidFill>
                  <a:schemeClr val="tx1"/>
                </a:solidFill>
              </a:rPr>
              <a:t>Check the appliances/faucets/water pressure – make sure they all work</a:t>
            </a:r>
          </a:p>
          <a:p>
            <a:pPr lvl="2"/>
            <a:r>
              <a:rPr lang="en-US" dirty="0" smtClean="0">
                <a:solidFill>
                  <a:schemeClr val="tx1"/>
                </a:solidFill>
              </a:rPr>
              <a:t>Have a friend who’s handy (or hire a handyman) to take a look with you to look for any potential issues</a:t>
            </a:r>
          </a:p>
          <a:p>
            <a:pPr lvl="1"/>
            <a:r>
              <a:rPr lang="en-US" dirty="0" smtClean="0">
                <a:solidFill>
                  <a:schemeClr val="tx1"/>
                </a:solidFill>
              </a:rPr>
              <a:t>After signing the agreement</a:t>
            </a:r>
          </a:p>
          <a:p>
            <a:pPr lvl="2"/>
            <a:r>
              <a:rPr lang="en-US" dirty="0" smtClean="0">
                <a:solidFill>
                  <a:schemeClr val="tx1"/>
                </a:solidFill>
              </a:rPr>
              <a:t>Document anything that comes up and immediately report any damage/malfunctions/etc.</a:t>
            </a:r>
          </a:p>
          <a:p>
            <a:pPr lvl="3"/>
            <a:r>
              <a:rPr lang="en-US" dirty="0" smtClean="0">
                <a:solidFill>
                  <a:schemeClr val="tx1"/>
                </a:solidFill>
              </a:rPr>
              <a:t>Many issues can be taken care of quickly (and cheaply), if the landlord knows</a:t>
            </a:r>
            <a:endParaRPr lang="en-US" dirty="0">
              <a:solidFill>
                <a:schemeClr val="tx1"/>
              </a:solidFill>
            </a:endParaRPr>
          </a:p>
        </p:txBody>
      </p:sp>
    </p:spTree>
    <p:extLst>
      <p:ext uri="{BB962C8B-B14F-4D97-AF65-F5344CB8AC3E}">
        <p14:creationId xmlns:p14="http://schemas.microsoft.com/office/powerpoint/2010/main" val="232573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r>
              <a:rPr lang="en-US" sz="1600" dirty="0" smtClean="0">
                <a:solidFill>
                  <a:schemeClr val="tx1"/>
                </a:solidFill>
              </a:rPr>
              <a:t>Section 3 – Buying and Selling a Home</a:t>
            </a:r>
          </a:p>
          <a:p>
            <a:pPr lvl="1"/>
            <a:r>
              <a:rPr lang="en-US" sz="1600" dirty="0" smtClean="0">
                <a:solidFill>
                  <a:schemeClr val="tx1"/>
                </a:solidFill>
              </a:rPr>
              <a:t>The home buying process</a:t>
            </a:r>
          </a:p>
          <a:p>
            <a:pPr lvl="2"/>
            <a:r>
              <a:rPr lang="en-US" dirty="0" smtClean="0">
                <a:solidFill>
                  <a:schemeClr val="tx1"/>
                </a:solidFill>
              </a:rPr>
              <a:t>1. Determine your home ownership needs</a:t>
            </a:r>
          </a:p>
          <a:p>
            <a:pPr lvl="3"/>
            <a:r>
              <a:rPr lang="en-US" sz="1600" dirty="0" smtClean="0">
                <a:solidFill>
                  <a:schemeClr val="tx1"/>
                </a:solidFill>
              </a:rPr>
              <a:t>What do you need in a home?</a:t>
            </a:r>
          </a:p>
          <a:p>
            <a:pPr lvl="3"/>
            <a:r>
              <a:rPr lang="en-US" sz="1600" dirty="0" smtClean="0">
                <a:solidFill>
                  <a:schemeClr val="tx1"/>
                </a:solidFill>
              </a:rPr>
              <a:t>What is your goal in buying a home?</a:t>
            </a:r>
          </a:p>
          <a:p>
            <a:pPr lvl="4"/>
            <a:r>
              <a:rPr lang="en-US" sz="1600" dirty="0" smtClean="0">
                <a:solidFill>
                  <a:schemeClr val="tx1"/>
                </a:solidFill>
              </a:rPr>
              <a:t>Is it to build equity so you can trade up in the future?</a:t>
            </a:r>
          </a:p>
          <a:p>
            <a:pPr lvl="4"/>
            <a:r>
              <a:rPr lang="en-US" sz="1600" dirty="0" smtClean="0">
                <a:solidFill>
                  <a:schemeClr val="tx1"/>
                </a:solidFill>
              </a:rPr>
              <a:t>Is it to create a home to raise your family?</a:t>
            </a:r>
          </a:p>
          <a:p>
            <a:pPr lvl="3"/>
            <a:r>
              <a:rPr lang="en-US" sz="1600" dirty="0" smtClean="0">
                <a:solidFill>
                  <a:schemeClr val="tx1"/>
                </a:solidFill>
              </a:rPr>
              <a:t>What type of home do you want?</a:t>
            </a:r>
          </a:p>
          <a:p>
            <a:pPr lvl="4"/>
            <a:r>
              <a:rPr lang="en-US" sz="1600" dirty="0" smtClean="0">
                <a:solidFill>
                  <a:schemeClr val="tx1"/>
                </a:solidFill>
              </a:rPr>
              <a:t>Single family?  Multiunit dwelling?  Condominium?  Pre-fabricated?  Mobile Home?</a:t>
            </a:r>
          </a:p>
          <a:p>
            <a:pPr lvl="3"/>
            <a:r>
              <a:rPr lang="en-US" sz="1600" dirty="0" smtClean="0">
                <a:solidFill>
                  <a:schemeClr val="tx1"/>
                </a:solidFill>
              </a:rPr>
              <a:t>How much home can you afford?</a:t>
            </a:r>
          </a:p>
          <a:p>
            <a:pPr lvl="4"/>
            <a:r>
              <a:rPr lang="en-US" sz="1600" dirty="0" smtClean="0">
                <a:solidFill>
                  <a:schemeClr val="tx1"/>
                </a:solidFill>
              </a:rPr>
              <a:t>What do you have for a down payment?  How much can you afford per month?</a:t>
            </a:r>
          </a:p>
          <a:p>
            <a:pPr lvl="4"/>
            <a:r>
              <a:rPr lang="en-US" sz="1600" dirty="0" smtClean="0">
                <a:solidFill>
                  <a:schemeClr val="tx1"/>
                </a:solidFill>
              </a:rPr>
              <a:t>How big do you need?  What condition is the property?  (are you handy or not?)</a:t>
            </a:r>
          </a:p>
          <a:p>
            <a:pPr lvl="2"/>
            <a:endParaRPr lang="en-US" dirty="0" smtClean="0">
              <a:solidFill>
                <a:schemeClr val="tx1"/>
              </a:solidFill>
            </a:endParaRPr>
          </a:p>
        </p:txBody>
      </p:sp>
    </p:spTree>
    <p:extLst>
      <p:ext uri="{BB962C8B-B14F-4D97-AF65-F5344CB8AC3E}">
        <p14:creationId xmlns:p14="http://schemas.microsoft.com/office/powerpoint/2010/main" val="227089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a:bodyPr>
          <a:lstStyle/>
          <a:p>
            <a:pPr lvl="1"/>
            <a:r>
              <a:rPr lang="en-US" dirty="0" smtClean="0">
                <a:solidFill>
                  <a:schemeClr val="tx1"/>
                </a:solidFill>
              </a:rPr>
              <a:t>2. Find and evaluate a property</a:t>
            </a:r>
          </a:p>
          <a:p>
            <a:pPr lvl="2"/>
            <a:r>
              <a:rPr lang="en-US" dirty="0" smtClean="0">
                <a:solidFill>
                  <a:schemeClr val="tx1"/>
                </a:solidFill>
              </a:rPr>
              <a:t>Talk to a real estate agent!  </a:t>
            </a:r>
          </a:p>
          <a:p>
            <a:pPr lvl="3"/>
            <a:r>
              <a:rPr lang="en-US" dirty="0" smtClean="0">
                <a:solidFill>
                  <a:schemeClr val="tx1"/>
                </a:solidFill>
              </a:rPr>
              <a:t>For the buyer they are FREE! (unless it’s negotiated later, but that’s rare)</a:t>
            </a:r>
          </a:p>
          <a:p>
            <a:pPr lvl="3"/>
            <a:r>
              <a:rPr lang="en-US" dirty="0" smtClean="0">
                <a:solidFill>
                  <a:schemeClr val="tx1"/>
                </a:solidFill>
              </a:rPr>
              <a:t>They are experts in their field, they know the market</a:t>
            </a:r>
          </a:p>
          <a:p>
            <a:pPr lvl="3"/>
            <a:r>
              <a:rPr lang="en-US" dirty="0" smtClean="0">
                <a:solidFill>
                  <a:schemeClr val="tx1"/>
                </a:solidFill>
              </a:rPr>
              <a:t>They can point you to houses you might not consider, help with pricing, getting financing, etc.</a:t>
            </a:r>
          </a:p>
          <a:p>
            <a:pPr lvl="3"/>
            <a:r>
              <a:rPr lang="en-US" dirty="0" smtClean="0">
                <a:solidFill>
                  <a:schemeClr val="tx1"/>
                </a:solidFill>
              </a:rPr>
              <a:t>The home buying process is complicated, let them help!</a:t>
            </a:r>
          </a:p>
          <a:p>
            <a:pPr lvl="2"/>
            <a:r>
              <a:rPr lang="en-US" dirty="0" smtClean="0">
                <a:solidFill>
                  <a:schemeClr val="tx1"/>
                </a:solidFill>
              </a:rPr>
              <a:t>When looking for properties</a:t>
            </a:r>
          </a:p>
          <a:p>
            <a:pPr lvl="3"/>
            <a:r>
              <a:rPr lang="en-US" dirty="0" smtClean="0">
                <a:solidFill>
                  <a:schemeClr val="tx1"/>
                </a:solidFill>
              </a:rPr>
              <a:t>Consider the location</a:t>
            </a:r>
          </a:p>
          <a:p>
            <a:pPr lvl="4"/>
            <a:r>
              <a:rPr lang="en-US" dirty="0" smtClean="0">
                <a:solidFill>
                  <a:schemeClr val="tx1"/>
                </a:solidFill>
              </a:rPr>
              <a:t>How close to schools?  Parks?  Work? Major roads?</a:t>
            </a:r>
          </a:p>
          <a:p>
            <a:pPr lvl="4"/>
            <a:r>
              <a:rPr lang="en-US" dirty="0" smtClean="0">
                <a:solidFill>
                  <a:schemeClr val="tx1"/>
                </a:solidFill>
              </a:rPr>
              <a:t>Any zoning laws?  (particularly if you want to run a business out of it)</a:t>
            </a:r>
          </a:p>
          <a:p>
            <a:pPr lvl="2"/>
            <a:r>
              <a:rPr lang="en-US" dirty="0" smtClean="0">
                <a:solidFill>
                  <a:schemeClr val="tx1"/>
                </a:solidFill>
              </a:rPr>
              <a:t>After finding a potential home</a:t>
            </a:r>
          </a:p>
          <a:p>
            <a:pPr lvl="3"/>
            <a:r>
              <a:rPr lang="en-US" dirty="0" smtClean="0">
                <a:solidFill>
                  <a:schemeClr val="tx1"/>
                </a:solidFill>
              </a:rPr>
              <a:t>GET A HOME INSPECTION DONE!  BY A PROFESSIONAL HOME INSPECTOR</a:t>
            </a:r>
          </a:p>
          <a:p>
            <a:pPr lvl="3"/>
            <a:r>
              <a:rPr lang="en-US" dirty="0" smtClean="0">
                <a:solidFill>
                  <a:schemeClr val="tx1"/>
                </a:solidFill>
              </a:rPr>
              <a:t>Only exception would be if you are literally a home inspector or a contractor yourself!</a:t>
            </a:r>
          </a:p>
          <a:p>
            <a:pPr lvl="3"/>
            <a:r>
              <a:rPr lang="en-US" dirty="0" smtClean="0">
                <a:solidFill>
                  <a:schemeClr val="tx1"/>
                </a:solidFill>
              </a:rPr>
              <a:t>They can spot issues that most people would never see, or think to look at.</a:t>
            </a:r>
          </a:p>
          <a:p>
            <a:pPr lvl="3"/>
            <a:r>
              <a:rPr lang="en-US" dirty="0" smtClean="0">
                <a:solidFill>
                  <a:schemeClr val="tx1"/>
                </a:solidFill>
              </a:rPr>
              <a:t>It is well worth the cost!</a:t>
            </a:r>
            <a:endParaRPr lang="en-US" dirty="0">
              <a:solidFill>
                <a:schemeClr val="tx1"/>
              </a:solidFill>
            </a:endParaRPr>
          </a:p>
        </p:txBody>
      </p:sp>
    </p:spTree>
    <p:extLst>
      <p:ext uri="{BB962C8B-B14F-4D97-AF65-F5344CB8AC3E}">
        <p14:creationId xmlns:p14="http://schemas.microsoft.com/office/powerpoint/2010/main" val="106552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647" y="318744"/>
            <a:ext cx="10207906" cy="730128"/>
          </a:xfrm>
        </p:spPr>
        <p:txBody>
          <a:bodyPr/>
          <a:lstStyle/>
          <a:p>
            <a:r>
              <a:rPr lang="en-US" dirty="0" smtClean="0"/>
              <a:t>Chapter 7 – The Finances of Housing</a:t>
            </a:r>
            <a:endParaRPr lang="en-US" dirty="0"/>
          </a:p>
        </p:txBody>
      </p:sp>
      <p:sp>
        <p:nvSpPr>
          <p:cNvPr id="3" name="Content Placeholder 2"/>
          <p:cNvSpPr>
            <a:spLocks noGrp="1"/>
          </p:cNvSpPr>
          <p:nvPr>
            <p:ph idx="1"/>
          </p:nvPr>
        </p:nvSpPr>
        <p:spPr>
          <a:xfrm>
            <a:off x="536293" y="1048872"/>
            <a:ext cx="10423059" cy="5688104"/>
          </a:xfrm>
        </p:spPr>
        <p:txBody>
          <a:bodyPr>
            <a:normAutofit lnSpcReduction="10000"/>
          </a:bodyPr>
          <a:lstStyle/>
          <a:p>
            <a:pPr lvl="1"/>
            <a:r>
              <a:rPr lang="en-US" dirty="0" smtClean="0">
                <a:solidFill>
                  <a:schemeClr val="tx1"/>
                </a:solidFill>
              </a:rPr>
              <a:t>3. Price the property</a:t>
            </a:r>
          </a:p>
          <a:p>
            <a:pPr lvl="2"/>
            <a:r>
              <a:rPr lang="en-US" dirty="0" smtClean="0">
                <a:solidFill>
                  <a:schemeClr val="tx1"/>
                </a:solidFill>
              </a:rPr>
              <a:t>What affects the price of a home?</a:t>
            </a:r>
          </a:p>
          <a:p>
            <a:pPr lvl="3"/>
            <a:r>
              <a:rPr lang="en-US" dirty="0" smtClean="0">
                <a:solidFill>
                  <a:schemeClr val="tx1"/>
                </a:solidFill>
              </a:rPr>
              <a:t>The “market” as a whole plays the biggest role (nothing you can do about this)</a:t>
            </a:r>
          </a:p>
          <a:p>
            <a:pPr lvl="3"/>
            <a:r>
              <a:rPr lang="en-US" dirty="0" smtClean="0">
                <a:solidFill>
                  <a:schemeClr val="tx1"/>
                </a:solidFill>
              </a:rPr>
              <a:t>How long has the house been on the market (longer = lower cost in general)</a:t>
            </a:r>
          </a:p>
          <a:p>
            <a:pPr lvl="3"/>
            <a:r>
              <a:rPr lang="en-US" dirty="0" smtClean="0">
                <a:solidFill>
                  <a:schemeClr val="tx1"/>
                </a:solidFill>
              </a:rPr>
              <a:t>How much are other similar houses nearby selling for (“Comps”)</a:t>
            </a:r>
          </a:p>
          <a:p>
            <a:pPr lvl="3"/>
            <a:r>
              <a:rPr lang="en-US" dirty="0" smtClean="0">
                <a:solidFill>
                  <a:schemeClr val="tx1"/>
                </a:solidFill>
              </a:rPr>
              <a:t>Are there any extenuating circumstances?</a:t>
            </a:r>
          </a:p>
          <a:p>
            <a:pPr lvl="4"/>
            <a:r>
              <a:rPr lang="en-US" dirty="0" smtClean="0">
                <a:solidFill>
                  <a:schemeClr val="tx1"/>
                </a:solidFill>
              </a:rPr>
              <a:t>Major repairs needed?</a:t>
            </a:r>
          </a:p>
          <a:p>
            <a:pPr lvl="4"/>
            <a:r>
              <a:rPr lang="en-US" dirty="0" smtClean="0">
                <a:solidFill>
                  <a:schemeClr val="tx1"/>
                </a:solidFill>
              </a:rPr>
              <a:t>All cash offer?</a:t>
            </a:r>
          </a:p>
          <a:p>
            <a:pPr lvl="4"/>
            <a:r>
              <a:rPr lang="en-US" dirty="0" smtClean="0">
                <a:solidFill>
                  <a:schemeClr val="tx1"/>
                </a:solidFill>
              </a:rPr>
              <a:t>Sellers need to move fast?</a:t>
            </a:r>
          </a:p>
          <a:p>
            <a:pPr lvl="2"/>
            <a:r>
              <a:rPr lang="en-US" dirty="0" smtClean="0">
                <a:solidFill>
                  <a:schemeClr val="tx1"/>
                </a:solidFill>
              </a:rPr>
              <a:t>Negotiating the Price</a:t>
            </a:r>
          </a:p>
          <a:p>
            <a:pPr lvl="3"/>
            <a:r>
              <a:rPr lang="en-US" dirty="0" smtClean="0">
                <a:solidFill>
                  <a:schemeClr val="tx1"/>
                </a:solidFill>
              </a:rPr>
              <a:t>You don’t have to pay asking price, you can negotiate</a:t>
            </a:r>
          </a:p>
          <a:p>
            <a:pPr lvl="4"/>
            <a:r>
              <a:rPr lang="en-US" dirty="0" smtClean="0">
                <a:solidFill>
                  <a:schemeClr val="tx1"/>
                </a:solidFill>
              </a:rPr>
              <a:t>Your real estate agent can help you with the “true value”</a:t>
            </a:r>
          </a:p>
          <a:p>
            <a:pPr lvl="4"/>
            <a:r>
              <a:rPr lang="en-US" dirty="0" smtClean="0">
                <a:solidFill>
                  <a:schemeClr val="tx1"/>
                </a:solidFill>
              </a:rPr>
              <a:t>Could also have an </a:t>
            </a:r>
            <a:r>
              <a:rPr lang="en-US" u="sng" dirty="0" smtClean="0">
                <a:solidFill>
                  <a:schemeClr val="tx1"/>
                </a:solidFill>
              </a:rPr>
              <a:t>appraisal</a:t>
            </a:r>
            <a:r>
              <a:rPr lang="en-US" dirty="0" smtClean="0">
                <a:solidFill>
                  <a:schemeClr val="tx1"/>
                </a:solidFill>
              </a:rPr>
              <a:t> done – which is a professional look at the value of a home</a:t>
            </a:r>
          </a:p>
          <a:p>
            <a:pPr lvl="3"/>
            <a:r>
              <a:rPr lang="en-US" dirty="0" smtClean="0">
                <a:solidFill>
                  <a:schemeClr val="tx1"/>
                </a:solidFill>
              </a:rPr>
              <a:t>After coming to an agreed upon price – sign a contract</a:t>
            </a:r>
          </a:p>
          <a:p>
            <a:pPr lvl="3"/>
            <a:r>
              <a:rPr lang="en-US" dirty="0" smtClean="0">
                <a:solidFill>
                  <a:schemeClr val="tx1"/>
                </a:solidFill>
              </a:rPr>
              <a:t>Most offers on a house requires </a:t>
            </a:r>
            <a:r>
              <a:rPr lang="en-US" u="sng" dirty="0" smtClean="0">
                <a:solidFill>
                  <a:schemeClr val="tx1"/>
                </a:solidFill>
              </a:rPr>
              <a:t>earnest money</a:t>
            </a:r>
            <a:r>
              <a:rPr lang="en-US" dirty="0" smtClean="0">
                <a:solidFill>
                  <a:schemeClr val="tx1"/>
                </a:solidFill>
              </a:rPr>
              <a:t>, which is showing it’s a serious offer</a:t>
            </a:r>
          </a:p>
          <a:p>
            <a:pPr lvl="4"/>
            <a:r>
              <a:rPr lang="en-US" dirty="0" smtClean="0">
                <a:solidFill>
                  <a:schemeClr val="tx1"/>
                </a:solidFill>
              </a:rPr>
              <a:t>If you back out (without reason) you’ll lose the earnest money</a:t>
            </a:r>
          </a:p>
          <a:p>
            <a:pPr lvl="4"/>
            <a:r>
              <a:rPr lang="en-US" dirty="0" smtClean="0">
                <a:solidFill>
                  <a:schemeClr val="tx1"/>
                </a:solidFill>
              </a:rPr>
              <a:t>Runs about 1% of the cost of the house, or $1000, whichever is higher</a:t>
            </a:r>
            <a:endParaRPr lang="en-US" dirty="0">
              <a:solidFill>
                <a:schemeClr val="tx1"/>
              </a:solidFill>
            </a:endParaRPr>
          </a:p>
        </p:txBody>
      </p:sp>
    </p:spTree>
    <p:extLst>
      <p:ext uri="{BB962C8B-B14F-4D97-AF65-F5344CB8AC3E}">
        <p14:creationId xmlns:p14="http://schemas.microsoft.com/office/powerpoint/2010/main" val="99588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46</TotalTime>
  <Words>1539</Words>
  <Application>Microsoft Office PowerPoint</Application>
  <PresentationFormat>Widescreen</PresentationFormat>
  <Paragraphs>183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3</vt:lpstr>
      <vt:lpstr>Slice</vt:lpstr>
      <vt:lpstr>Personal Finance Chapter 7</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lpstr>Chapter 7 – The Finances of Housing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 Chapter 7</dc:title>
  <dc:creator>Tom Brinks</dc:creator>
  <cp:lastModifiedBy>Tom Brinks</cp:lastModifiedBy>
  <cp:revision>6</cp:revision>
  <dcterms:created xsi:type="dcterms:W3CDTF">2018-09-27T13:57:44Z</dcterms:created>
  <dcterms:modified xsi:type="dcterms:W3CDTF">2018-09-27T14:44:16Z</dcterms:modified>
</cp:coreProperties>
</file>