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9" r:id="rId6"/>
    <p:sldId id="260" r:id="rId7"/>
    <p:sldId id="270" r:id="rId8"/>
    <p:sldId id="259" r:id="rId9"/>
    <p:sldId id="271" r:id="rId10"/>
    <p:sldId id="265" r:id="rId11"/>
    <p:sldId id="272" r:id="rId12"/>
    <p:sldId id="264" r:id="rId13"/>
    <p:sldId id="263" r:id="rId14"/>
    <p:sldId id="273" r:id="rId15"/>
    <p:sldId id="262" r:id="rId16"/>
    <p:sldId id="268" r:id="rId17"/>
    <p:sldId id="267" r:id="rId18"/>
    <p:sldId id="27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5" d="100"/>
          <a:sy n="75" d="100"/>
        </p:scale>
        <p:origin x="90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Banking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09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3071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5 - Banking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58645"/>
            <a:ext cx="8596668" cy="4782717"/>
          </a:xfrm>
        </p:spPr>
        <p:txBody>
          <a:bodyPr>
            <a:normAutofit/>
          </a:bodyPr>
          <a:lstStyle/>
          <a:p>
            <a:r>
              <a:rPr lang="en-US" dirty="0" smtClean="0"/>
              <a:t>Savings Plans &amp; Payment Methods</a:t>
            </a:r>
          </a:p>
          <a:p>
            <a:pPr lvl="1"/>
            <a:r>
              <a:rPr lang="en-US" sz="1800" dirty="0" smtClean="0"/>
              <a:t>Most banks allow you to save money in many different ways</a:t>
            </a:r>
          </a:p>
          <a:p>
            <a:pPr lvl="2"/>
            <a:r>
              <a:rPr lang="en-US" sz="1800" dirty="0" smtClean="0"/>
              <a:t>Regular Savings Accounts (Share accounts)</a:t>
            </a:r>
          </a:p>
          <a:p>
            <a:pPr lvl="3"/>
            <a:r>
              <a:rPr lang="en-US" sz="1800" dirty="0" smtClean="0"/>
              <a:t>Very little money needed to open ($5 is the norm)</a:t>
            </a:r>
          </a:p>
          <a:p>
            <a:pPr lvl="3"/>
            <a:r>
              <a:rPr lang="en-US" sz="1800" dirty="0" smtClean="0"/>
              <a:t>Can access your money at any time (very liquid)</a:t>
            </a:r>
          </a:p>
          <a:p>
            <a:pPr lvl="3"/>
            <a:r>
              <a:rPr lang="en-US" sz="1800" dirty="0" smtClean="0"/>
              <a:t>Usually pays a very low interest rate</a:t>
            </a:r>
          </a:p>
        </p:txBody>
      </p:sp>
    </p:spTree>
    <p:extLst>
      <p:ext uri="{BB962C8B-B14F-4D97-AF65-F5344CB8AC3E}">
        <p14:creationId xmlns:p14="http://schemas.microsoft.com/office/powerpoint/2010/main" val="2124467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3071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5 - Banking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58645"/>
            <a:ext cx="8596668" cy="4782717"/>
          </a:xfrm>
        </p:spPr>
        <p:txBody>
          <a:bodyPr>
            <a:normAutofit/>
          </a:bodyPr>
          <a:lstStyle/>
          <a:p>
            <a:pPr lvl="2"/>
            <a:r>
              <a:rPr lang="en-US" sz="1800" dirty="0" smtClean="0"/>
              <a:t>Certificates of Deposit (CD’s)</a:t>
            </a:r>
          </a:p>
          <a:p>
            <a:pPr lvl="3"/>
            <a:r>
              <a:rPr lang="en-US" sz="1800" dirty="0" smtClean="0"/>
              <a:t>Generally pay a higher interest rate than a savings account, but you must accept 3 key limitations to get the higher rate</a:t>
            </a:r>
          </a:p>
          <a:p>
            <a:pPr lvl="3"/>
            <a:r>
              <a:rPr lang="en-US" sz="1800" dirty="0" smtClean="0"/>
              <a:t>1. Must leave your money in for a longer period of time (1 month – 6 years)</a:t>
            </a:r>
          </a:p>
          <a:p>
            <a:pPr lvl="3"/>
            <a:r>
              <a:rPr lang="en-US" sz="1800" dirty="0" smtClean="0"/>
              <a:t>2. If you withdraw early, will pay a penalty (lost interest)</a:t>
            </a:r>
          </a:p>
          <a:p>
            <a:pPr lvl="3"/>
            <a:r>
              <a:rPr lang="en-US" sz="1800" dirty="0" smtClean="0"/>
              <a:t>3. Have a higher minimum deposit (usually about $500)</a:t>
            </a:r>
          </a:p>
          <a:p>
            <a:pPr lvl="3"/>
            <a:r>
              <a:rPr lang="en-US" sz="1800" dirty="0" smtClean="0"/>
              <a:t>Rates are different at different institutions, so shop around</a:t>
            </a:r>
          </a:p>
          <a:p>
            <a:pPr lvl="3"/>
            <a:r>
              <a:rPr lang="en-US" sz="1800" dirty="0" smtClean="0"/>
              <a:t>For your emergency fund, you may consider a CD “ladder”, where you buy staggered 5 year CD’s (as you get a higher interest rate), but stagger them, so they mature at different times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5331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3071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5 - Banking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58645"/>
            <a:ext cx="8596668" cy="4782717"/>
          </a:xfrm>
        </p:spPr>
        <p:txBody>
          <a:bodyPr>
            <a:normAutofit/>
          </a:bodyPr>
          <a:lstStyle/>
          <a:p>
            <a:pPr lvl="2"/>
            <a:r>
              <a:rPr lang="en-US" sz="1600" dirty="0" smtClean="0"/>
              <a:t>Money Market Accounts</a:t>
            </a:r>
          </a:p>
          <a:p>
            <a:pPr lvl="3"/>
            <a:r>
              <a:rPr lang="en-US" sz="1600" dirty="0" smtClean="0"/>
              <a:t>Your money will be “invested” by the bank in bonds and other investments</a:t>
            </a:r>
          </a:p>
          <a:p>
            <a:pPr lvl="3"/>
            <a:r>
              <a:rPr lang="en-US" sz="1600" dirty="0" smtClean="0"/>
              <a:t>Generally pays about the same interest as a CD</a:t>
            </a:r>
          </a:p>
          <a:p>
            <a:pPr lvl="3"/>
            <a:r>
              <a:rPr lang="en-US" sz="1600" dirty="0" smtClean="0"/>
              <a:t>Requires a higher minimum balance ($1,000 - $2,500 is typical)</a:t>
            </a:r>
          </a:p>
          <a:p>
            <a:pPr lvl="3"/>
            <a:r>
              <a:rPr lang="en-US" sz="1600" dirty="0" smtClean="0"/>
              <a:t>Gives you some check writing abilities out of the account</a:t>
            </a:r>
          </a:p>
          <a:p>
            <a:pPr lvl="3"/>
            <a:r>
              <a:rPr lang="en-US" sz="1600" dirty="0" smtClean="0"/>
              <a:t>These are also great for your emergency fund!</a:t>
            </a:r>
          </a:p>
          <a:p>
            <a:pPr lvl="2"/>
            <a:r>
              <a:rPr lang="en-US" sz="1600" dirty="0" smtClean="0"/>
              <a:t>U.S. Savings Bonds</a:t>
            </a:r>
          </a:p>
          <a:p>
            <a:pPr lvl="3"/>
            <a:r>
              <a:rPr lang="en-US" sz="1600" dirty="0" smtClean="0"/>
              <a:t>Can buy with your tax refund</a:t>
            </a:r>
          </a:p>
          <a:p>
            <a:pPr lvl="3"/>
            <a:r>
              <a:rPr lang="en-US" sz="1600" dirty="0" smtClean="0"/>
              <a:t>Very low risk, pays a little bit of interest</a:t>
            </a:r>
          </a:p>
          <a:p>
            <a:pPr lvl="3"/>
            <a:r>
              <a:rPr lang="en-US" sz="1600" dirty="0" smtClean="0"/>
              <a:t>You do not have to pay State and Local income taxes on them (still have to pay federal)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789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3071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5 - Banking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58645"/>
            <a:ext cx="8596668" cy="4782717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Evaluating Savings Plans</a:t>
            </a:r>
          </a:p>
          <a:p>
            <a:pPr lvl="2"/>
            <a:r>
              <a:rPr lang="en-US" sz="1600" u="sng" dirty="0" smtClean="0"/>
              <a:t>Rate of Return</a:t>
            </a:r>
            <a:r>
              <a:rPr lang="en-US" sz="1600" dirty="0" smtClean="0"/>
              <a:t> or </a:t>
            </a:r>
            <a:r>
              <a:rPr lang="en-US" sz="1600" u="sng" dirty="0" smtClean="0"/>
              <a:t>Yield</a:t>
            </a:r>
          </a:p>
          <a:p>
            <a:pPr lvl="3"/>
            <a:r>
              <a:rPr lang="en-US" sz="1600" dirty="0" smtClean="0"/>
              <a:t>This is the percentage increase in value of your deposit, per year</a:t>
            </a:r>
          </a:p>
          <a:p>
            <a:pPr lvl="3"/>
            <a:r>
              <a:rPr lang="en-US" sz="1600" dirty="0" smtClean="0"/>
              <a:t>Over time, your interest will start earning interest.  This is called </a:t>
            </a:r>
            <a:r>
              <a:rPr lang="en-US" sz="1600" u="sng" dirty="0" smtClean="0"/>
              <a:t>compounding</a:t>
            </a:r>
            <a:r>
              <a:rPr lang="en-US" sz="1600" dirty="0" smtClean="0"/>
              <a:t> and it is why it is essential that you start saving EARLY</a:t>
            </a:r>
          </a:p>
          <a:p>
            <a:pPr lvl="2"/>
            <a:r>
              <a:rPr lang="en-US" sz="1600" dirty="0" smtClean="0"/>
              <a:t>Truth in Savings Act</a:t>
            </a:r>
          </a:p>
          <a:p>
            <a:pPr lvl="3"/>
            <a:r>
              <a:rPr lang="en-US" sz="1600" dirty="0" smtClean="0"/>
              <a:t>Banks are required to disclose all of the provisions of your savings accounts</a:t>
            </a:r>
          </a:p>
          <a:p>
            <a:pPr lvl="3"/>
            <a:r>
              <a:rPr lang="en-US" sz="1600" dirty="0" smtClean="0"/>
              <a:t>Any Fees they might have</a:t>
            </a:r>
          </a:p>
          <a:p>
            <a:pPr lvl="3"/>
            <a:r>
              <a:rPr lang="en-US" sz="1600" dirty="0" smtClean="0"/>
              <a:t>The Interest Rate</a:t>
            </a:r>
          </a:p>
          <a:p>
            <a:pPr lvl="3"/>
            <a:r>
              <a:rPr lang="en-US" sz="1600" dirty="0" smtClean="0"/>
              <a:t>The APY (Annual Percentage Yield)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76754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3071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5 - Banking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58645"/>
            <a:ext cx="8596668" cy="4782717"/>
          </a:xfrm>
        </p:spPr>
        <p:txBody>
          <a:bodyPr>
            <a:normAutofit/>
          </a:bodyPr>
          <a:lstStyle/>
          <a:p>
            <a:pPr lvl="2"/>
            <a:r>
              <a:rPr lang="en-US" sz="1800" dirty="0" smtClean="0"/>
              <a:t>Inflation</a:t>
            </a:r>
          </a:p>
          <a:p>
            <a:pPr lvl="3"/>
            <a:r>
              <a:rPr lang="en-US" sz="1800" dirty="0" smtClean="0"/>
              <a:t>You could lock your money into a 5-year CD at 2% interest, and if inflation is 3%, you are actually losing money!  Be careful</a:t>
            </a:r>
          </a:p>
          <a:p>
            <a:pPr lvl="2"/>
            <a:r>
              <a:rPr lang="en-US" sz="1800" dirty="0" smtClean="0"/>
              <a:t>Tax Considerations</a:t>
            </a:r>
          </a:p>
          <a:p>
            <a:pPr lvl="3"/>
            <a:r>
              <a:rPr lang="en-US" sz="1800" dirty="0" smtClean="0"/>
              <a:t>Interest earned is taxed as income… can be a cause for concern if you have lots of savings or very high income</a:t>
            </a:r>
          </a:p>
          <a:p>
            <a:pPr lvl="2"/>
            <a:r>
              <a:rPr lang="en-US" sz="1800" dirty="0" smtClean="0"/>
              <a:t>Liquidity</a:t>
            </a:r>
          </a:p>
          <a:p>
            <a:pPr lvl="3"/>
            <a:r>
              <a:rPr lang="en-US" sz="1800" dirty="0" smtClean="0"/>
              <a:t>How accessible is your money if you need it?</a:t>
            </a:r>
          </a:p>
        </p:txBody>
      </p:sp>
    </p:spTree>
    <p:extLst>
      <p:ext uri="{BB962C8B-B14F-4D97-AF65-F5344CB8AC3E}">
        <p14:creationId xmlns:p14="http://schemas.microsoft.com/office/powerpoint/2010/main" val="223793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3071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5 - Banking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58645"/>
            <a:ext cx="8596668" cy="478271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Types of Checking Accounts</a:t>
            </a:r>
          </a:p>
          <a:p>
            <a:pPr lvl="1"/>
            <a:r>
              <a:rPr lang="en-US" dirty="0" smtClean="0"/>
              <a:t>Regular Checking Accounts</a:t>
            </a:r>
          </a:p>
          <a:p>
            <a:pPr lvl="2"/>
            <a:r>
              <a:rPr lang="en-US" dirty="0" smtClean="0"/>
              <a:t>No Minimum balance</a:t>
            </a:r>
          </a:p>
          <a:p>
            <a:pPr lvl="2"/>
            <a:r>
              <a:rPr lang="en-US" dirty="0" smtClean="0"/>
              <a:t>May charge you a monthly fee to have account (most don’t anymore)</a:t>
            </a:r>
          </a:p>
          <a:p>
            <a:pPr lvl="1"/>
            <a:r>
              <a:rPr lang="en-US" dirty="0" smtClean="0"/>
              <a:t>Activity Accounts</a:t>
            </a:r>
          </a:p>
          <a:p>
            <a:pPr lvl="2"/>
            <a:r>
              <a:rPr lang="en-US" dirty="0" smtClean="0"/>
              <a:t>Very rare now</a:t>
            </a:r>
          </a:p>
          <a:p>
            <a:pPr lvl="2"/>
            <a:r>
              <a:rPr lang="en-US" dirty="0" smtClean="0"/>
              <a:t>Charge you for each check you write</a:t>
            </a:r>
          </a:p>
          <a:p>
            <a:pPr lvl="1"/>
            <a:r>
              <a:rPr lang="en-US" dirty="0" smtClean="0"/>
              <a:t>Interest Earning Checking</a:t>
            </a:r>
          </a:p>
          <a:p>
            <a:pPr lvl="2"/>
            <a:r>
              <a:rPr lang="en-US" dirty="0" smtClean="0"/>
              <a:t>You earn interest on the money in the checking account (about the same as savings)</a:t>
            </a:r>
          </a:p>
          <a:p>
            <a:pPr lvl="2"/>
            <a:r>
              <a:rPr lang="en-US" dirty="0" smtClean="0"/>
              <a:t>May have some requirements to get the interest</a:t>
            </a:r>
          </a:p>
          <a:p>
            <a:pPr lvl="2"/>
            <a:r>
              <a:rPr lang="en-US" dirty="0" smtClean="0"/>
              <a:t>This is the norm at most institutions.  If you’re not getting interest on your checking account, find a new bank/credit union</a:t>
            </a:r>
          </a:p>
          <a:p>
            <a:r>
              <a:rPr lang="en-US" dirty="0" smtClean="0"/>
              <a:t>Overdraft protection</a:t>
            </a:r>
          </a:p>
          <a:p>
            <a:pPr lvl="1"/>
            <a:r>
              <a:rPr lang="en-US" dirty="0" smtClean="0"/>
              <a:t>Most banks will “loan” you money if you overdraft your account (write a check/use debit card without the money), VERY </a:t>
            </a:r>
            <a:r>
              <a:rPr lang="en-US" dirty="0" err="1" smtClean="0"/>
              <a:t>VERY</a:t>
            </a:r>
            <a:r>
              <a:rPr lang="en-US" dirty="0" smtClean="0"/>
              <a:t> </a:t>
            </a:r>
            <a:r>
              <a:rPr lang="en-US" dirty="0" err="1" smtClean="0"/>
              <a:t>VERY</a:t>
            </a:r>
            <a:r>
              <a:rPr lang="en-US" dirty="0" smtClean="0"/>
              <a:t> Expensive!!!!</a:t>
            </a:r>
          </a:p>
        </p:txBody>
      </p:sp>
    </p:spTree>
    <p:extLst>
      <p:ext uri="{BB962C8B-B14F-4D97-AF65-F5344CB8AC3E}">
        <p14:creationId xmlns:p14="http://schemas.microsoft.com/office/powerpoint/2010/main" val="1902212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3071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5 - Banking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58645"/>
            <a:ext cx="8596668" cy="478271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Using a Checking Account</a:t>
            </a:r>
          </a:p>
          <a:p>
            <a:pPr lvl="1"/>
            <a:r>
              <a:rPr lang="en-US" dirty="0" smtClean="0"/>
              <a:t>Accounts can be single or joint </a:t>
            </a:r>
          </a:p>
          <a:p>
            <a:pPr lvl="1"/>
            <a:r>
              <a:rPr lang="en-US" dirty="0" smtClean="0"/>
              <a:t>Writing a check</a:t>
            </a:r>
          </a:p>
          <a:p>
            <a:pPr lvl="2"/>
            <a:r>
              <a:rPr lang="en-US" dirty="0" smtClean="0"/>
              <a:t>Checks will include date, payee, amount (both in words and numbers), signature, and optionally the reason</a:t>
            </a:r>
          </a:p>
          <a:p>
            <a:pPr lvl="1"/>
            <a:r>
              <a:rPr lang="en-US" dirty="0" smtClean="0"/>
              <a:t>Stop-payment</a:t>
            </a:r>
          </a:p>
          <a:p>
            <a:pPr lvl="2"/>
            <a:r>
              <a:rPr lang="en-US" dirty="0" smtClean="0"/>
              <a:t>If you write a check and later don’t want it to be cashed, you can put a stop-payment on it, which will prevent it from being cashed ($20-$30 charge to do this)</a:t>
            </a:r>
          </a:p>
          <a:p>
            <a:pPr lvl="1"/>
            <a:r>
              <a:rPr lang="en-US" dirty="0" smtClean="0"/>
              <a:t>Depositing a check</a:t>
            </a:r>
          </a:p>
          <a:p>
            <a:pPr lvl="2"/>
            <a:r>
              <a:rPr lang="en-US" dirty="0" smtClean="0"/>
              <a:t>You need to </a:t>
            </a:r>
            <a:r>
              <a:rPr lang="en-US" u="sng" dirty="0" smtClean="0"/>
              <a:t>endorse</a:t>
            </a:r>
            <a:r>
              <a:rPr lang="en-US" dirty="0" smtClean="0"/>
              <a:t> the check by signing the back</a:t>
            </a:r>
          </a:p>
          <a:p>
            <a:pPr lvl="3"/>
            <a:r>
              <a:rPr lang="en-US" sz="1400" dirty="0" smtClean="0"/>
              <a:t>If you just sign, this is called a </a:t>
            </a:r>
            <a:r>
              <a:rPr lang="en-US" sz="1400" u="sng" dirty="0" smtClean="0"/>
              <a:t>blank endorsement</a:t>
            </a:r>
            <a:endParaRPr lang="en-US" sz="1400" dirty="0" smtClean="0"/>
          </a:p>
          <a:p>
            <a:pPr lvl="3"/>
            <a:r>
              <a:rPr lang="en-US" sz="1400" dirty="0" smtClean="0"/>
              <a:t>If you specify what can be done, it’s a </a:t>
            </a:r>
            <a:r>
              <a:rPr lang="en-US" sz="1400" u="sng" dirty="0" smtClean="0"/>
              <a:t>restrictive endorsement</a:t>
            </a:r>
            <a:r>
              <a:rPr lang="en-US" sz="1400" dirty="0" smtClean="0"/>
              <a:t> (“For Deposit Only”)</a:t>
            </a:r>
          </a:p>
          <a:p>
            <a:pPr lvl="3"/>
            <a:r>
              <a:rPr lang="en-US" sz="1400" dirty="0" smtClean="0"/>
              <a:t>You can also do a special endorsement where you transfer the check to an organization or person</a:t>
            </a:r>
          </a:p>
          <a:p>
            <a:pPr lvl="4"/>
            <a:r>
              <a:rPr lang="en-US" sz="1400" dirty="0" smtClean="0"/>
              <a:t>To do this, you sign, then the other person signs to deposit the check</a:t>
            </a:r>
          </a:p>
        </p:txBody>
      </p:sp>
    </p:spTree>
    <p:extLst>
      <p:ext uri="{BB962C8B-B14F-4D97-AF65-F5344CB8AC3E}">
        <p14:creationId xmlns:p14="http://schemas.microsoft.com/office/powerpoint/2010/main" val="2173939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3071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5 - Banking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58645"/>
            <a:ext cx="8596668" cy="4782717"/>
          </a:xfrm>
        </p:spPr>
        <p:txBody>
          <a:bodyPr>
            <a:normAutofit/>
          </a:bodyPr>
          <a:lstStyle/>
          <a:p>
            <a:pPr lvl="2"/>
            <a:r>
              <a:rPr lang="en-US" sz="1600" dirty="0" smtClean="0"/>
              <a:t>Check Clearing</a:t>
            </a:r>
          </a:p>
          <a:p>
            <a:pPr lvl="3"/>
            <a:r>
              <a:rPr lang="en-US" sz="1600" dirty="0" smtClean="0"/>
              <a:t>The Bank or Credit Union can place a hold on the check (not allowing you to take the cash out of the account or spend it) until it clears (they check if the check writer has the funds).  </a:t>
            </a:r>
            <a:endParaRPr lang="en-US" sz="1600" dirty="0"/>
          </a:p>
          <a:p>
            <a:pPr lvl="4"/>
            <a:r>
              <a:rPr lang="en-US" sz="1600" dirty="0" smtClean="0"/>
              <a:t>This can take between 2 and 5 days</a:t>
            </a:r>
          </a:p>
          <a:p>
            <a:pPr lvl="2"/>
            <a:r>
              <a:rPr lang="en-US" sz="1600" dirty="0" smtClean="0"/>
              <a:t>Tracking your checking account</a:t>
            </a:r>
          </a:p>
          <a:p>
            <a:pPr lvl="3"/>
            <a:r>
              <a:rPr lang="en-US" sz="1600" dirty="0" smtClean="0"/>
              <a:t>Bank Reconciliation – “Balancing your checkbook”</a:t>
            </a:r>
          </a:p>
          <a:p>
            <a:pPr lvl="4"/>
            <a:r>
              <a:rPr lang="en-US" sz="1600" dirty="0" smtClean="0"/>
              <a:t>Making sure all your transactions are recorded, and show up in the official bank statement that they will send you monthly</a:t>
            </a:r>
          </a:p>
        </p:txBody>
      </p:sp>
    </p:spTree>
    <p:extLst>
      <p:ext uri="{BB962C8B-B14F-4D97-AF65-F5344CB8AC3E}">
        <p14:creationId xmlns:p14="http://schemas.microsoft.com/office/powerpoint/2010/main" val="2915386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3071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5 - Banking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58645"/>
            <a:ext cx="8596668" cy="4782717"/>
          </a:xfrm>
        </p:spPr>
        <p:txBody>
          <a:bodyPr>
            <a:normAutofit/>
          </a:bodyPr>
          <a:lstStyle/>
          <a:p>
            <a:pPr lvl="2"/>
            <a:r>
              <a:rPr lang="en-US" sz="1600" dirty="0" smtClean="0"/>
              <a:t>Other Payments</a:t>
            </a:r>
          </a:p>
          <a:p>
            <a:pPr lvl="3"/>
            <a:r>
              <a:rPr lang="en-US" sz="1600" dirty="0" smtClean="0"/>
              <a:t>Certified Check</a:t>
            </a:r>
          </a:p>
          <a:p>
            <a:pPr lvl="4"/>
            <a:r>
              <a:rPr lang="en-US" sz="1600" dirty="0" smtClean="0"/>
              <a:t>Guaranteed Payment</a:t>
            </a:r>
          </a:p>
          <a:p>
            <a:pPr lvl="4"/>
            <a:r>
              <a:rPr lang="en-US" sz="1600" dirty="0" smtClean="0"/>
              <a:t>You pay the bank and the bank writes the check for you (so the person KNOWS you have the money)</a:t>
            </a:r>
          </a:p>
          <a:p>
            <a:pPr lvl="4"/>
            <a:r>
              <a:rPr lang="en-US" sz="1600" dirty="0" smtClean="0"/>
              <a:t>Used for large purchases (Down payment on a house, buying a car with cash)</a:t>
            </a:r>
          </a:p>
          <a:p>
            <a:pPr lvl="3"/>
            <a:r>
              <a:rPr lang="en-US" sz="1600" dirty="0" smtClean="0"/>
              <a:t>Cashiers Checks/Money Orders</a:t>
            </a:r>
          </a:p>
          <a:p>
            <a:pPr lvl="4"/>
            <a:r>
              <a:rPr lang="en-US" sz="1600" dirty="0" smtClean="0"/>
              <a:t>Backed by the bank or company (Western Union)</a:t>
            </a:r>
          </a:p>
          <a:p>
            <a:pPr lvl="3"/>
            <a:r>
              <a:rPr lang="en-US" sz="1600" dirty="0" smtClean="0"/>
              <a:t>Travelers Checks </a:t>
            </a:r>
          </a:p>
          <a:p>
            <a:pPr lvl="4"/>
            <a:r>
              <a:rPr lang="en-US" sz="1600" dirty="0" smtClean="0"/>
              <a:t>Used in other countries/traveling – Can be canceled and re-issued more easily than a debit/credit card</a:t>
            </a:r>
          </a:p>
        </p:txBody>
      </p:sp>
    </p:spTree>
    <p:extLst>
      <p:ext uri="{BB962C8B-B14F-4D97-AF65-F5344CB8AC3E}">
        <p14:creationId xmlns:p14="http://schemas.microsoft.com/office/powerpoint/2010/main" val="136928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3071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5 - Banking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58645"/>
            <a:ext cx="8596668" cy="478271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Your daily cash needs will be determined by how you use your money</a:t>
            </a:r>
          </a:p>
          <a:p>
            <a:pPr lvl="1"/>
            <a:r>
              <a:rPr lang="en-US" dirty="0" smtClean="0"/>
              <a:t>Are you going to pay cash for all your purchases?</a:t>
            </a:r>
          </a:p>
          <a:p>
            <a:pPr lvl="1"/>
            <a:r>
              <a:rPr lang="en-US" dirty="0" smtClean="0"/>
              <a:t>Are you going to use a debit card/write checks?</a:t>
            </a:r>
          </a:p>
          <a:p>
            <a:pPr lvl="1"/>
            <a:r>
              <a:rPr lang="en-US" dirty="0" smtClean="0"/>
              <a:t>Are you going to use a credit card and pay off at the end of the month to consolidate your spending</a:t>
            </a:r>
          </a:p>
          <a:p>
            <a:pPr lvl="1"/>
            <a:r>
              <a:rPr lang="en-US" dirty="0" smtClean="0"/>
              <a:t>If you need quick money, for an emergency, how are you going to get it?</a:t>
            </a:r>
          </a:p>
          <a:p>
            <a:r>
              <a:rPr lang="en-US" dirty="0" smtClean="0"/>
              <a:t>Financial Services &amp; Institutions</a:t>
            </a:r>
          </a:p>
          <a:p>
            <a:pPr lvl="1"/>
            <a:r>
              <a:rPr lang="en-US" dirty="0" smtClean="0"/>
              <a:t>Financial Services</a:t>
            </a:r>
          </a:p>
          <a:p>
            <a:pPr lvl="2"/>
            <a:r>
              <a:rPr lang="en-US" sz="1600" dirty="0" smtClean="0"/>
              <a:t>Almost every single financial institution offers the following services</a:t>
            </a:r>
          </a:p>
          <a:p>
            <a:pPr lvl="2"/>
            <a:r>
              <a:rPr lang="en-US" sz="1600" dirty="0" smtClean="0"/>
              <a:t>Savings Accounts (Share Accounts)</a:t>
            </a:r>
          </a:p>
          <a:p>
            <a:pPr lvl="3"/>
            <a:r>
              <a:rPr lang="en-US" sz="1600" dirty="0" smtClean="0"/>
              <a:t>Safe storage of money for future use (also called a time deposit, as it’s in for a period of time)</a:t>
            </a:r>
          </a:p>
          <a:p>
            <a:pPr lvl="2"/>
            <a:r>
              <a:rPr lang="en-US" sz="1600" dirty="0" smtClean="0"/>
              <a:t>Payment Services</a:t>
            </a:r>
          </a:p>
          <a:p>
            <a:pPr lvl="3"/>
            <a:r>
              <a:rPr lang="en-US" sz="1600" dirty="0" smtClean="0"/>
              <a:t>Allows for the transfer of money to businesses or individuals for payments</a:t>
            </a:r>
          </a:p>
          <a:p>
            <a:pPr lvl="3"/>
            <a:r>
              <a:rPr lang="en-US" sz="1600" dirty="0" smtClean="0"/>
              <a:t>This is a checking account, or an e-cash account, since it’s tied to checks or a debit card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16720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3071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5 - Banking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58645"/>
            <a:ext cx="8596668" cy="4782717"/>
          </a:xfrm>
        </p:spPr>
        <p:txBody>
          <a:bodyPr>
            <a:noAutofit/>
          </a:bodyPr>
          <a:lstStyle/>
          <a:p>
            <a:pPr lvl="2"/>
            <a:r>
              <a:rPr lang="en-US" sz="1600" dirty="0" smtClean="0"/>
              <a:t>Borrowing</a:t>
            </a:r>
          </a:p>
          <a:p>
            <a:pPr lvl="3"/>
            <a:r>
              <a:rPr lang="en-US" sz="1600" dirty="0" smtClean="0"/>
              <a:t>Both short term and long term loans to buy large items or in case of emergencies</a:t>
            </a:r>
          </a:p>
          <a:p>
            <a:pPr lvl="3"/>
            <a:r>
              <a:rPr lang="en-US" sz="1600" dirty="0" smtClean="0"/>
              <a:t>Home Mortgages, Holiday Loans, etc…</a:t>
            </a:r>
          </a:p>
          <a:p>
            <a:pPr lvl="2"/>
            <a:r>
              <a:rPr lang="en-US" sz="1600" dirty="0" smtClean="0"/>
              <a:t>Other Services Potentially offered</a:t>
            </a:r>
          </a:p>
          <a:p>
            <a:pPr lvl="3"/>
            <a:r>
              <a:rPr lang="en-US" sz="1600" dirty="0" smtClean="0"/>
              <a:t>Insurance</a:t>
            </a:r>
          </a:p>
          <a:p>
            <a:pPr lvl="3"/>
            <a:r>
              <a:rPr lang="en-US" sz="1600" dirty="0" smtClean="0"/>
              <a:t>Securities (stocks/bonds/mutual funds)</a:t>
            </a:r>
          </a:p>
          <a:p>
            <a:pPr lvl="3"/>
            <a:r>
              <a:rPr lang="en-US" sz="1600" dirty="0" smtClean="0"/>
              <a:t>Tax Assistance</a:t>
            </a:r>
          </a:p>
          <a:p>
            <a:pPr lvl="3"/>
            <a:r>
              <a:rPr lang="en-US" sz="1600" dirty="0" smtClean="0"/>
              <a:t>Financial Planning</a:t>
            </a:r>
          </a:p>
          <a:p>
            <a:pPr lvl="1"/>
            <a:r>
              <a:rPr lang="en-US" dirty="0" smtClean="0"/>
              <a:t>Electronic Banking Services</a:t>
            </a:r>
          </a:p>
          <a:p>
            <a:pPr lvl="2"/>
            <a:r>
              <a:rPr lang="en-US" sz="1600" dirty="0" smtClean="0"/>
              <a:t>Much of the world has gone to digital banking, and these allow you to “bank” anytime you need</a:t>
            </a:r>
          </a:p>
          <a:p>
            <a:pPr lvl="2"/>
            <a:r>
              <a:rPr lang="en-US" sz="1600" dirty="0" smtClean="0"/>
              <a:t>Direct Deposit</a:t>
            </a:r>
          </a:p>
          <a:p>
            <a:pPr lvl="3"/>
            <a:r>
              <a:rPr lang="en-US" sz="1600" dirty="0" smtClean="0"/>
              <a:t>The automatic deposit of your paycheck into specified accounts</a:t>
            </a:r>
          </a:p>
          <a:p>
            <a:pPr lvl="3"/>
            <a:r>
              <a:rPr lang="en-US" sz="1600" dirty="0" smtClean="0"/>
              <a:t>Can split into multiple accounts to meet your savings/spending needs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13347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3071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5 - Banking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58645"/>
            <a:ext cx="8596668" cy="4782717"/>
          </a:xfrm>
        </p:spPr>
        <p:txBody>
          <a:bodyPr>
            <a:noAutofit/>
          </a:bodyPr>
          <a:lstStyle/>
          <a:p>
            <a:pPr lvl="2"/>
            <a:r>
              <a:rPr lang="en-US" sz="1600" dirty="0" smtClean="0"/>
              <a:t>Automatic payments</a:t>
            </a:r>
          </a:p>
          <a:p>
            <a:pPr lvl="3"/>
            <a:r>
              <a:rPr lang="en-US" sz="1600" dirty="0" smtClean="0"/>
              <a:t>Have your bills paid automatically each month (for fixed expenses)</a:t>
            </a:r>
          </a:p>
          <a:p>
            <a:pPr lvl="3"/>
            <a:r>
              <a:rPr lang="en-US" sz="1600" dirty="0" smtClean="0"/>
              <a:t>You can also set these up through most of your accounts which you owe debts on</a:t>
            </a:r>
          </a:p>
          <a:p>
            <a:pPr lvl="4"/>
            <a:r>
              <a:rPr lang="en-US" sz="1600" dirty="0" smtClean="0"/>
              <a:t>Utilities, Credit Cards, Student Loans</a:t>
            </a:r>
          </a:p>
          <a:p>
            <a:pPr lvl="2"/>
            <a:r>
              <a:rPr lang="en-US" sz="1600" dirty="0" smtClean="0"/>
              <a:t>Automated Teller Machines (ATMs)</a:t>
            </a:r>
          </a:p>
          <a:p>
            <a:pPr lvl="3"/>
            <a:r>
              <a:rPr lang="en-US" sz="1600" dirty="0" smtClean="0"/>
              <a:t>Allows you to do most banking activities without going into the bank</a:t>
            </a:r>
          </a:p>
          <a:p>
            <a:pPr lvl="3"/>
            <a:r>
              <a:rPr lang="en-US" sz="1600" dirty="0" smtClean="0"/>
              <a:t>Deposit Checks, Withdraw Cash, Check balances (be aware of fees though!)</a:t>
            </a:r>
          </a:p>
          <a:p>
            <a:pPr lvl="2"/>
            <a:r>
              <a:rPr lang="en-US" sz="1600" dirty="0" smtClean="0"/>
              <a:t>Mobile Banking</a:t>
            </a:r>
          </a:p>
          <a:p>
            <a:pPr lvl="3"/>
            <a:r>
              <a:rPr lang="en-US" sz="1600" dirty="0" smtClean="0"/>
              <a:t>Most financial institutions have robust mobile/online banking things now where you can do almost everything</a:t>
            </a:r>
          </a:p>
        </p:txBody>
      </p:sp>
    </p:spTree>
    <p:extLst>
      <p:ext uri="{BB962C8B-B14F-4D97-AF65-F5344CB8AC3E}">
        <p14:creationId xmlns:p14="http://schemas.microsoft.com/office/powerpoint/2010/main" val="2365864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3071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5 - Banking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58645"/>
            <a:ext cx="8596668" cy="4782717"/>
          </a:xfrm>
        </p:spPr>
        <p:txBody>
          <a:bodyPr>
            <a:noAutofit/>
          </a:bodyPr>
          <a:lstStyle/>
          <a:p>
            <a:pPr lvl="2"/>
            <a:r>
              <a:rPr lang="en-US" sz="1800" dirty="0" smtClean="0"/>
              <a:t>Debit Cards</a:t>
            </a:r>
          </a:p>
          <a:p>
            <a:pPr lvl="3"/>
            <a:r>
              <a:rPr lang="en-US" sz="1800" dirty="0" smtClean="0"/>
              <a:t>A digital connection to your account that can be used to make purchases both offline and online</a:t>
            </a:r>
          </a:p>
          <a:p>
            <a:pPr lvl="3"/>
            <a:r>
              <a:rPr lang="en-US" sz="1800" dirty="0" smtClean="0"/>
              <a:t>Be careful if you lose your debit card</a:t>
            </a:r>
          </a:p>
          <a:p>
            <a:pPr lvl="4"/>
            <a:r>
              <a:rPr lang="en-US" sz="1800" dirty="0" smtClean="0"/>
              <a:t>Most banks will not hold you </a:t>
            </a:r>
            <a:r>
              <a:rPr lang="en-US" sz="1800" u="sng" dirty="0" smtClean="0"/>
              <a:t>liable</a:t>
            </a:r>
            <a:r>
              <a:rPr lang="en-US" sz="1800" dirty="0" smtClean="0"/>
              <a:t> for purchases made fraudulently as long as you notify them in time</a:t>
            </a:r>
          </a:p>
          <a:p>
            <a:pPr lvl="4"/>
            <a:r>
              <a:rPr lang="en-US" sz="1800" dirty="0" smtClean="0"/>
              <a:t>The law states that in less than 60 days, the </a:t>
            </a:r>
            <a:r>
              <a:rPr lang="en-US" sz="1800" u="sng" dirty="0" smtClean="0"/>
              <a:t>most</a:t>
            </a:r>
            <a:r>
              <a:rPr lang="en-US" sz="1800" dirty="0" smtClean="0"/>
              <a:t> you can be liable for is $500</a:t>
            </a:r>
          </a:p>
          <a:p>
            <a:pPr lvl="4"/>
            <a:r>
              <a:rPr lang="en-US" sz="1800" dirty="0" smtClean="0"/>
              <a:t>After 60 days, your liability is unlimited.</a:t>
            </a:r>
          </a:p>
        </p:txBody>
      </p:sp>
    </p:spTree>
    <p:extLst>
      <p:ext uri="{BB962C8B-B14F-4D97-AF65-F5344CB8AC3E}">
        <p14:creationId xmlns:p14="http://schemas.microsoft.com/office/powerpoint/2010/main" val="96910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3071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5 - Banking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58645"/>
            <a:ext cx="8596668" cy="4782717"/>
          </a:xfrm>
        </p:spPr>
        <p:txBody>
          <a:bodyPr>
            <a:normAutofit/>
          </a:bodyPr>
          <a:lstStyle/>
          <a:p>
            <a:pPr lvl="3"/>
            <a:r>
              <a:rPr lang="en-US" sz="1600" dirty="0" smtClean="0"/>
              <a:t>Purchases made with a debit card can be one of two types</a:t>
            </a:r>
          </a:p>
          <a:p>
            <a:pPr lvl="4"/>
            <a:r>
              <a:rPr lang="en-US" sz="1600" dirty="0" smtClean="0"/>
              <a:t>Online purchase</a:t>
            </a:r>
          </a:p>
          <a:p>
            <a:pPr lvl="5"/>
            <a:r>
              <a:rPr lang="en-US" sz="1600" dirty="0" smtClean="0"/>
              <a:t>You enter your PIN (Personal Identification Number) and make the transaction</a:t>
            </a:r>
          </a:p>
          <a:p>
            <a:pPr lvl="5"/>
            <a:r>
              <a:rPr lang="en-US" sz="1600" dirty="0" smtClean="0"/>
              <a:t>Money is taken IMMEDIATELY from your account (they check if you have it)</a:t>
            </a:r>
          </a:p>
          <a:p>
            <a:pPr lvl="5"/>
            <a:r>
              <a:rPr lang="en-US" sz="1600" dirty="0" smtClean="0"/>
              <a:t>Called a Point of Sale Transaction (POS)</a:t>
            </a:r>
          </a:p>
          <a:p>
            <a:pPr lvl="4"/>
            <a:r>
              <a:rPr lang="en-US" sz="1600" dirty="0" smtClean="0"/>
              <a:t>Offline purchase</a:t>
            </a:r>
          </a:p>
          <a:p>
            <a:pPr lvl="5"/>
            <a:r>
              <a:rPr lang="en-US" sz="1600" dirty="0" smtClean="0"/>
              <a:t>You use your debit card like a credit card (most have a VISA or MasterCard logo on them)</a:t>
            </a:r>
          </a:p>
          <a:p>
            <a:pPr lvl="5"/>
            <a:r>
              <a:rPr lang="en-US" sz="1600" dirty="0" smtClean="0"/>
              <a:t>Money is NOT taken immediately, instead it is run through VISA or MasterCard’s system</a:t>
            </a:r>
          </a:p>
          <a:p>
            <a:pPr lvl="5"/>
            <a:r>
              <a:rPr lang="en-US" sz="1600" dirty="0" smtClean="0"/>
              <a:t>If you don’t have the money in your account when it “clears” (anywhere from 1 minute to 3 days) you will be charged an overdraft fee ($30 or more)</a:t>
            </a:r>
          </a:p>
        </p:txBody>
      </p:sp>
    </p:spTree>
    <p:extLst>
      <p:ext uri="{BB962C8B-B14F-4D97-AF65-F5344CB8AC3E}">
        <p14:creationId xmlns:p14="http://schemas.microsoft.com/office/powerpoint/2010/main" val="373731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3071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5 - Banking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58645"/>
            <a:ext cx="8596668" cy="4782717"/>
          </a:xfrm>
        </p:spPr>
        <p:txBody>
          <a:bodyPr>
            <a:normAutofit/>
          </a:bodyPr>
          <a:lstStyle/>
          <a:p>
            <a:pPr lvl="2"/>
            <a:r>
              <a:rPr lang="en-US" sz="1800" dirty="0" smtClean="0"/>
              <a:t>Gift Cards (or Stored Value Cards)</a:t>
            </a:r>
          </a:p>
          <a:p>
            <a:pPr lvl="3"/>
            <a:r>
              <a:rPr lang="en-US" sz="1800" dirty="0" smtClean="0"/>
              <a:t>Pre-paid cards, may be reloadable, that have a certain amount of money on them that you can spend</a:t>
            </a:r>
          </a:p>
          <a:p>
            <a:pPr lvl="3"/>
            <a:r>
              <a:rPr lang="en-US" sz="1800" dirty="0" smtClean="0"/>
              <a:t>May be VISA or MasterCard branded, so you can use them almost everywhere</a:t>
            </a:r>
          </a:p>
          <a:p>
            <a:pPr lvl="3"/>
            <a:r>
              <a:rPr lang="en-US" sz="1800" dirty="0" smtClean="0"/>
              <a:t>Sometimes have high fees associated with them $5 to load $50 onto a card is 10% interest!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01284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3071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5 - Banking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58645"/>
            <a:ext cx="8596668" cy="4782717"/>
          </a:xfrm>
        </p:spPr>
        <p:txBody>
          <a:bodyPr>
            <a:normAutofit/>
          </a:bodyPr>
          <a:lstStyle/>
          <a:p>
            <a:pPr lvl="1"/>
            <a:r>
              <a:rPr lang="en-US" sz="1800" dirty="0" smtClean="0"/>
              <a:t>Types of Financial Institutions</a:t>
            </a:r>
          </a:p>
          <a:p>
            <a:pPr lvl="2"/>
            <a:r>
              <a:rPr lang="en-US" sz="1800" dirty="0" smtClean="0"/>
              <a:t>Protection of your money</a:t>
            </a:r>
          </a:p>
          <a:p>
            <a:pPr lvl="3"/>
            <a:r>
              <a:rPr lang="en-US" sz="1800" dirty="0" smtClean="0"/>
              <a:t>Most financial institutions have insurance on your money (don’t bank at one that doesn’t)</a:t>
            </a:r>
          </a:p>
          <a:p>
            <a:pPr lvl="3"/>
            <a:r>
              <a:rPr lang="en-US" sz="1800" dirty="0" smtClean="0"/>
              <a:t>FDIC – Federal Deposit Insurance Corporation</a:t>
            </a:r>
          </a:p>
          <a:p>
            <a:pPr lvl="4"/>
            <a:r>
              <a:rPr lang="en-US" sz="1800" dirty="0" smtClean="0"/>
              <a:t>Up to $250,000 per person/per account (so $500,000 for a joint account) is guaranteed to be replaced in the event of bank failure</a:t>
            </a:r>
          </a:p>
          <a:p>
            <a:pPr lvl="3"/>
            <a:r>
              <a:rPr lang="en-US" sz="1800" dirty="0" smtClean="0"/>
              <a:t>NCUA – National Credit Union Association</a:t>
            </a:r>
          </a:p>
          <a:p>
            <a:pPr lvl="4"/>
            <a:r>
              <a:rPr lang="en-US" sz="1800" dirty="0" smtClean="0"/>
              <a:t>Same coverage as FDIC, but for Credit Unions</a:t>
            </a:r>
          </a:p>
        </p:txBody>
      </p:sp>
    </p:spTree>
    <p:extLst>
      <p:ext uri="{BB962C8B-B14F-4D97-AF65-F5344CB8AC3E}">
        <p14:creationId xmlns:p14="http://schemas.microsoft.com/office/powerpoint/2010/main" val="711133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3071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5 - Banking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58645"/>
            <a:ext cx="8596668" cy="4782717"/>
          </a:xfrm>
        </p:spPr>
        <p:txBody>
          <a:bodyPr>
            <a:normAutofit/>
          </a:bodyPr>
          <a:lstStyle/>
          <a:p>
            <a:pPr lvl="2"/>
            <a:r>
              <a:rPr lang="en-US" sz="1800" dirty="0" smtClean="0"/>
              <a:t>Deposit Institutions – Types</a:t>
            </a:r>
          </a:p>
          <a:p>
            <a:pPr lvl="3"/>
            <a:r>
              <a:rPr lang="en-US" sz="1800" dirty="0" smtClean="0"/>
              <a:t>Commercial Bank – For profit company</a:t>
            </a:r>
          </a:p>
          <a:p>
            <a:pPr lvl="4"/>
            <a:r>
              <a:rPr lang="en-US" sz="1800" dirty="0" smtClean="0"/>
              <a:t>Some are nationwide (5/3, Chase, etc…)  Some are local (1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 Source, </a:t>
            </a:r>
            <a:r>
              <a:rPr lang="en-US" sz="1800" dirty="0" err="1" smtClean="0"/>
              <a:t>Centier</a:t>
            </a:r>
            <a:r>
              <a:rPr lang="en-US" sz="1800" dirty="0" smtClean="0"/>
              <a:t>)</a:t>
            </a:r>
          </a:p>
          <a:p>
            <a:pPr lvl="3"/>
            <a:r>
              <a:rPr lang="en-US" sz="1800" dirty="0" smtClean="0"/>
              <a:t>Credit Union – Non-profit company</a:t>
            </a:r>
          </a:p>
          <a:p>
            <a:pPr lvl="4"/>
            <a:r>
              <a:rPr lang="en-US" sz="1800" dirty="0" smtClean="0"/>
              <a:t>Tend to be smaller (United, Honor, TCU)</a:t>
            </a:r>
          </a:p>
          <a:p>
            <a:pPr lvl="3"/>
            <a:r>
              <a:rPr lang="en-US" sz="1800" dirty="0" smtClean="0"/>
              <a:t>Savings &amp; Loan Associations</a:t>
            </a:r>
          </a:p>
          <a:p>
            <a:pPr lvl="4"/>
            <a:r>
              <a:rPr lang="en-US" sz="1800" dirty="0" smtClean="0"/>
              <a:t>Tend to just focus on Savings accounts and Loans (no checking accounts)</a:t>
            </a:r>
          </a:p>
          <a:p>
            <a:pPr lvl="3"/>
            <a:r>
              <a:rPr lang="en-US" sz="1800" dirty="0" smtClean="0"/>
              <a:t>Mutual Savings Banks</a:t>
            </a:r>
          </a:p>
          <a:p>
            <a:pPr lvl="4"/>
            <a:r>
              <a:rPr lang="en-US" sz="1800" dirty="0" smtClean="0"/>
              <a:t>More focused on small borrowers &amp; savers (rather than commercial loans/accounts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588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175</TotalTime>
  <Words>1653</Words>
  <Application>Microsoft Office PowerPoint</Application>
  <PresentationFormat>Widescreen</PresentationFormat>
  <Paragraphs>167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Trebuchet MS</vt:lpstr>
      <vt:lpstr>Wingdings 3</vt:lpstr>
      <vt:lpstr>Facet</vt:lpstr>
      <vt:lpstr>Chapter 5</vt:lpstr>
      <vt:lpstr>Chapter 5 - Banking</vt:lpstr>
      <vt:lpstr>Chapter 5 - Banking</vt:lpstr>
      <vt:lpstr>Chapter 5 - Banking</vt:lpstr>
      <vt:lpstr>Chapter 5 - Banking</vt:lpstr>
      <vt:lpstr>Chapter 5 - Banking</vt:lpstr>
      <vt:lpstr>Chapter 5 - Banking</vt:lpstr>
      <vt:lpstr>Chapter 5 - Banking</vt:lpstr>
      <vt:lpstr>Chapter 5 - Banking</vt:lpstr>
      <vt:lpstr>Chapter 5 - Banking</vt:lpstr>
      <vt:lpstr>Chapter 5 - Banking</vt:lpstr>
      <vt:lpstr>Chapter 5 - Banking</vt:lpstr>
      <vt:lpstr>Chapter 5 - Banking</vt:lpstr>
      <vt:lpstr>Chapter 5 - Banking</vt:lpstr>
      <vt:lpstr>Chapter 5 - Banking</vt:lpstr>
      <vt:lpstr>Chapter 5 - Banking</vt:lpstr>
      <vt:lpstr>Chapter 5 - Banking</vt:lpstr>
      <vt:lpstr>Chapter 5 - Banking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</dc:title>
  <dc:creator>Tom Brinks</dc:creator>
  <cp:lastModifiedBy>Tom Brinks</cp:lastModifiedBy>
  <cp:revision>6</cp:revision>
  <dcterms:created xsi:type="dcterms:W3CDTF">2018-05-31T11:33:45Z</dcterms:created>
  <dcterms:modified xsi:type="dcterms:W3CDTF">2018-05-31T14:29:33Z</dcterms:modified>
</cp:coreProperties>
</file>