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8" r:id="rId10"/>
    <p:sldId id="269" r:id="rId11"/>
    <p:sldId id="273" r:id="rId12"/>
    <p:sldId id="272" r:id="rId13"/>
    <p:sldId id="271" r:id="rId14"/>
    <p:sldId id="270" r:id="rId15"/>
    <p:sldId id="278" r:id="rId16"/>
    <p:sldId id="277" r:id="rId17"/>
    <p:sldId id="276" r:id="rId18"/>
    <p:sldId id="275" r:id="rId19"/>
    <p:sldId id="274" r:id="rId20"/>
    <p:sldId id="280" r:id="rId21"/>
    <p:sldId id="279" r:id="rId2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9" autoAdjust="0"/>
    <p:restoredTop sz="94660"/>
  </p:normalViewPr>
  <p:slideViewPr>
    <p:cSldViewPr snapToGrid="0">
      <p:cViewPr varScale="1">
        <p:scale>
          <a:sx n="77" d="100"/>
          <a:sy n="77" d="100"/>
        </p:scale>
        <p:origin x="126" y="3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3/29/2018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3/29/2018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Personal Finance</a:t>
            </a:r>
            <a:br>
              <a:rPr lang="en-US" dirty="0" smtClean="0"/>
            </a:br>
            <a:r>
              <a:rPr lang="en-US" dirty="0" smtClean="0"/>
              <a:t>Chapter 13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Home &amp; Motor Vehicle Insurance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88684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149" y="187593"/>
            <a:ext cx="10364451" cy="46404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Chapter 13 – Home &amp; Motor Vehicle Insurance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840828"/>
            <a:ext cx="10363826" cy="4950371"/>
          </a:xfrm>
        </p:spPr>
        <p:txBody>
          <a:bodyPr>
            <a:noAutofit/>
          </a:bodyPr>
          <a:lstStyle/>
          <a:p>
            <a:pPr lvl="3"/>
            <a:r>
              <a:rPr lang="en-US" sz="1800" dirty="0" smtClean="0"/>
              <a:t>C. Personal property – Household belongings</a:t>
            </a:r>
          </a:p>
          <a:p>
            <a:pPr lvl="4"/>
            <a:r>
              <a:rPr lang="en-US" sz="1800" dirty="0" smtClean="0"/>
              <a:t>Usually a percentage of total coverage</a:t>
            </a:r>
          </a:p>
          <a:p>
            <a:pPr lvl="4"/>
            <a:r>
              <a:rPr lang="en-US" sz="1800" dirty="0" smtClean="0"/>
              <a:t>Only limited protection of specific items</a:t>
            </a:r>
          </a:p>
          <a:p>
            <a:pPr lvl="5"/>
            <a:r>
              <a:rPr lang="en-US" sz="1800" dirty="0" smtClean="0"/>
              <a:t>Things like jewelry, tools, guns need special coverage</a:t>
            </a:r>
          </a:p>
          <a:p>
            <a:pPr lvl="5"/>
            <a:r>
              <a:rPr lang="en-US" sz="1800" dirty="0" smtClean="0"/>
              <a:t>A </a:t>
            </a:r>
            <a:r>
              <a:rPr lang="en-US" sz="1800" u="sng" dirty="0" smtClean="0"/>
              <a:t>personal property floater</a:t>
            </a:r>
            <a:r>
              <a:rPr lang="en-US" sz="1800" dirty="0" smtClean="0"/>
              <a:t> covers these specific items of higher value</a:t>
            </a:r>
          </a:p>
          <a:p>
            <a:pPr lvl="4"/>
            <a:r>
              <a:rPr lang="en-US" sz="1800" dirty="0" smtClean="0"/>
              <a:t>Covers items that you take to school or work</a:t>
            </a:r>
          </a:p>
          <a:p>
            <a:pPr lvl="5"/>
            <a:r>
              <a:rPr lang="en-US" sz="1800" dirty="0" smtClean="0"/>
              <a:t>Laptops, phones, </a:t>
            </a:r>
            <a:r>
              <a:rPr lang="en-US" sz="1800" dirty="0" err="1" smtClean="0"/>
              <a:t>etc</a:t>
            </a:r>
            <a:endParaRPr lang="en-US" sz="1800" dirty="0" smtClean="0"/>
          </a:p>
          <a:p>
            <a:pPr lvl="4"/>
            <a:r>
              <a:rPr lang="en-US" sz="1800" dirty="0" smtClean="0"/>
              <a:t>Covers items that you rent</a:t>
            </a:r>
          </a:p>
          <a:p>
            <a:pPr lvl="5"/>
            <a:r>
              <a:rPr lang="en-US" sz="1800" dirty="0" smtClean="0"/>
              <a:t>Tools, rug cleaners, etc…</a:t>
            </a:r>
          </a:p>
          <a:p>
            <a:pPr lvl="4"/>
            <a:r>
              <a:rPr lang="en-US" sz="1800" dirty="0" smtClean="0"/>
              <a:t>You </a:t>
            </a:r>
            <a:r>
              <a:rPr lang="en-US" sz="1800" b="1" dirty="0" smtClean="0"/>
              <a:t>need </a:t>
            </a:r>
            <a:r>
              <a:rPr lang="en-US" sz="1800" dirty="0" smtClean="0"/>
              <a:t>to know what you have in your home in the event of a loss</a:t>
            </a:r>
          </a:p>
          <a:p>
            <a:pPr lvl="5"/>
            <a:r>
              <a:rPr lang="en-US" sz="1800" dirty="0" smtClean="0"/>
              <a:t>Make a log of valuables, along with their serial numbers</a:t>
            </a:r>
          </a:p>
          <a:p>
            <a:pPr lvl="5"/>
            <a:r>
              <a:rPr lang="en-US" sz="1800" dirty="0" smtClean="0"/>
              <a:t>Use a video camera to do a tour of your home and items that you have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7989867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149" y="187593"/>
            <a:ext cx="10364451" cy="46404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Chapter 13 – Home &amp; Motor Vehicle Insurance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840828"/>
            <a:ext cx="10363826" cy="4950371"/>
          </a:xfrm>
        </p:spPr>
        <p:txBody>
          <a:bodyPr>
            <a:noAutofit/>
          </a:bodyPr>
          <a:lstStyle/>
          <a:p>
            <a:pPr lvl="3"/>
            <a:r>
              <a:rPr lang="en-US" dirty="0" smtClean="0"/>
              <a:t>D. Personal Liability and related coverages</a:t>
            </a:r>
          </a:p>
          <a:p>
            <a:pPr lvl="4"/>
            <a:r>
              <a:rPr lang="en-US" dirty="0" smtClean="0"/>
              <a:t>1. Protects you from liability that may occur at your home</a:t>
            </a:r>
          </a:p>
          <a:p>
            <a:pPr lvl="5"/>
            <a:r>
              <a:rPr lang="en-US" dirty="0" smtClean="0"/>
              <a:t>Somebody slips and falls at your house and breaks their arm</a:t>
            </a:r>
          </a:p>
          <a:p>
            <a:pPr lvl="5"/>
            <a:r>
              <a:rPr lang="en-US" dirty="0" smtClean="0"/>
              <a:t>Ash from a fire damages your neighbor’s property</a:t>
            </a:r>
          </a:p>
          <a:p>
            <a:pPr lvl="5"/>
            <a:r>
              <a:rPr lang="en-US" dirty="0" smtClean="0"/>
              <a:t>Your kids break the neighbor’s window while playing catch in the yard</a:t>
            </a:r>
          </a:p>
          <a:p>
            <a:pPr lvl="4"/>
            <a:r>
              <a:rPr lang="en-US" dirty="0" smtClean="0"/>
              <a:t>2. The amount of coverage you get will depend on your situation</a:t>
            </a:r>
          </a:p>
          <a:p>
            <a:pPr lvl="5"/>
            <a:r>
              <a:rPr lang="en-US" dirty="0" smtClean="0"/>
              <a:t>A personal catastrophe policy (umbrella coverage) can cover </a:t>
            </a:r>
            <a:r>
              <a:rPr lang="en-US" b="1" dirty="0" smtClean="0"/>
              <a:t>all </a:t>
            </a:r>
            <a:r>
              <a:rPr lang="en-US" dirty="0" smtClean="0"/>
              <a:t>personal liability, including cases involving slander</a:t>
            </a:r>
          </a:p>
          <a:p>
            <a:pPr lvl="5"/>
            <a:r>
              <a:rPr lang="en-US" dirty="0" smtClean="0"/>
              <a:t>These are generally for wealthy individuals, as well as those in public service</a:t>
            </a:r>
          </a:p>
          <a:p>
            <a:pPr lvl="4"/>
            <a:r>
              <a:rPr lang="en-US" dirty="0" smtClean="0"/>
              <a:t>3. Medical payments coverage</a:t>
            </a:r>
          </a:p>
          <a:p>
            <a:pPr lvl="5"/>
            <a:r>
              <a:rPr lang="en-US" dirty="0" smtClean="0"/>
              <a:t>Pays for minor medical injuries that occur on your property</a:t>
            </a:r>
          </a:p>
          <a:p>
            <a:pPr lvl="5"/>
            <a:r>
              <a:rPr lang="en-US" dirty="0" smtClean="0"/>
              <a:t>Somebody steps on a nail and needs to go to urgent care for a tetanus shot</a:t>
            </a:r>
          </a:p>
          <a:p>
            <a:pPr lvl="4"/>
            <a:r>
              <a:rPr lang="en-US" dirty="0" smtClean="0"/>
              <a:t>4. Specialized coverages</a:t>
            </a:r>
          </a:p>
          <a:p>
            <a:pPr lvl="5"/>
            <a:r>
              <a:rPr lang="en-US" dirty="0" smtClean="0"/>
              <a:t>A standard homeowners insurance policy </a:t>
            </a:r>
            <a:r>
              <a:rPr lang="en-US" b="1" dirty="0" smtClean="0"/>
              <a:t>does not</a:t>
            </a:r>
            <a:r>
              <a:rPr lang="en-US" dirty="0" smtClean="0"/>
              <a:t> cover damage from</a:t>
            </a:r>
          </a:p>
          <a:p>
            <a:pPr lvl="6"/>
            <a:r>
              <a:rPr lang="en-US" dirty="0" smtClean="0"/>
              <a:t>Floods</a:t>
            </a:r>
          </a:p>
          <a:p>
            <a:pPr lvl="6"/>
            <a:r>
              <a:rPr lang="en-US" dirty="0" smtClean="0"/>
              <a:t>Earthquakes</a:t>
            </a:r>
          </a:p>
          <a:p>
            <a:pPr lvl="6"/>
            <a:r>
              <a:rPr lang="en-US" dirty="0" smtClean="0"/>
              <a:t>If you live in an area where these occur, get extra coverage!!!</a:t>
            </a:r>
          </a:p>
        </p:txBody>
      </p:sp>
    </p:spTree>
    <p:extLst>
      <p:ext uri="{BB962C8B-B14F-4D97-AF65-F5344CB8AC3E}">
        <p14:creationId xmlns:p14="http://schemas.microsoft.com/office/powerpoint/2010/main" val="19965616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149" y="187593"/>
            <a:ext cx="10364451" cy="46404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Chapter 13 – Home &amp; Motor Vehicle Insurance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840828"/>
            <a:ext cx="10363826" cy="4950371"/>
          </a:xfrm>
        </p:spPr>
        <p:txBody>
          <a:bodyPr>
            <a:normAutofit/>
          </a:bodyPr>
          <a:lstStyle/>
          <a:p>
            <a:pPr lvl="1"/>
            <a:r>
              <a:rPr lang="en-US" dirty="0" smtClean="0"/>
              <a:t>B. Renters insurance</a:t>
            </a:r>
          </a:p>
          <a:p>
            <a:pPr lvl="2"/>
            <a:r>
              <a:rPr lang="en-US" sz="1800" dirty="0" smtClean="0"/>
              <a:t>Covers your belongings in case of loss while renting</a:t>
            </a:r>
          </a:p>
          <a:p>
            <a:pPr lvl="2"/>
            <a:r>
              <a:rPr lang="en-US" sz="1800" dirty="0" smtClean="0"/>
              <a:t>Typically pretty cheap</a:t>
            </a:r>
          </a:p>
          <a:p>
            <a:pPr lvl="3"/>
            <a:r>
              <a:rPr lang="en-US" sz="1800" dirty="0" smtClean="0"/>
              <a:t>Only covers your stuff</a:t>
            </a:r>
          </a:p>
          <a:p>
            <a:pPr lvl="3"/>
            <a:r>
              <a:rPr lang="en-US" sz="1800" dirty="0" smtClean="0"/>
              <a:t>Does not have to cover the building itself, which is usually the most expensive thing</a:t>
            </a:r>
            <a:endParaRPr lang="en-US" sz="1800" dirty="0"/>
          </a:p>
          <a:p>
            <a:pPr lvl="2"/>
            <a:r>
              <a:rPr lang="en-US" sz="1800" dirty="0" smtClean="0"/>
              <a:t>Ask yourself?</a:t>
            </a:r>
          </a:p>
          <a:p>
            <a:pPr lvl="3"/>
            <a:r>
              <a:rPr lang="en-US" sz="1800" dirty="0" smtClean="0"/>
              <a:t>Do you really trust all the other people living in the building with you to</a:t>
            </a:r>
          </a:p>
          <a:p>
            <a:pPr lvl="4"/>
            <a:r>
              <a:rPr lang="en-US" sz="1800" dirty="0" smtClean="0"/>
              <a:t>Be responsible</a:t>
            </a:r>
          </a:p>
          <a:p>
            <a:pPr lvl="4"/>
            <a:r>
              <a:rPr lang="en-US" sz="1800" dirty="0" smtClean="0"/>
              <a:t>Not start a fire</a:t>
            </a:r>
          </a:p>
          <a:p>
            <a:pPr lvl="3"/>
            <a:r>
              <a:rPr lang="en-US" sz="1800" dirty="0" smtClean="0"/>
              <a:t>It is very, very affordable, so </a:t>
            </a:r>
            <a:r>
              <a:rPr lang="en-US" sz="1800" b="1" dirty="0" smtClean="0"/>
              <a:t>get renters insurance</a:t>
            </a:r>
            <a:endParaRPr lang="en-US" sz="1800" dirty="0" smtClean="0"/>
          </a:p>
          <a:p>
            <a:pPr lvl="2"/>
            <a:r>
              <a:rPr lang="en-US" sz="1800" dirty="0" smtClean="0"/>
              <a:t>Most dorms at colleges have this coverage for you, but ask, just to make sure</a:t>
            </a:r>
          </a:p>
        </p:txBody>
      </p:sp>
    </p:spTree>
    <p:extLst>
      <p:ext uri="{BB962C8B-B14F-4D97-AF65-F5344CB8AC3E}">
        <p14:creationId xmlns:p14="http://schemas.microsoft.com/office/powerpoint/2010/main" val="27466770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149" y="187593"/>
            <a:ext cx="10364451" cy="46404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Chapter 13 – Home &amp; Motor Vehicle Insurance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840828"/>
            <a:ext cx="10363826" cy="4950371"/>
          </a:xfrm>
        </p:spPr>
        <p:txBody>
          <a:bodyPr>
            <a:noAutofit/>
          </a:bodyPr>
          <a:lstStyle/>
          <a:p>
            <a:pPr lvl="1"/>
            <a:r>
              <a:rPr lang="en-US" sz="1400" dirty="0" smtClean="0"/>
              <a:t>C. Home owners insurance policy forms</a:t>
            </a:r>
          </a:p>
          <a:p>
            <a:pPr lvl="2"/>
            <a:r>
              <a:rPr lang="en-US" sz="1400" dirty="0" smtClean="0"/>
              <a:t>1. Ho-1 – Basic coverage</a:t>
            </a:r>
          </a:p>
          <a:p>
            <a:pPr lvl="3"/>
            <a:r>
              <a:rPr lang="en-US" dirty="0" smtClean="0"/>
              <a:t>Protection from fire, lightning, windstorms, hail, volcanic eruptions, explosions, smoke, theft, vandalism, glass breakage, and riots</a:t>
            </a:r>
          </a:p>
          <a:p>
            <a:pPr lvl="2"/>
            <a:r>
              <a:rPr lang="en-US" sz="1400" dirty="0" smtClean="0"/>
              <a:t>2. ho-2 – Broad form</a:t>
            </a:r>
          </a:p>
          <a:p>
            <a:pPr lvl="3"/>
            <a:r>
              <a:rPr lang="en-US" dirty="0" smtClean="0"/>
              <a:t>Adds coverage from falling objects, ice, snow, sleet</a:t>
            </a:r>
          </a:p>
          <a:p>
            <a:pPr lvl="2"/>
            <a:r>
              <a:rPr lang="en-US" sz="1400" dirty="0" smtClean="0"/>
              <a:t>3. Ho-3 – Extended coverage</a:t>
            </a:r>
          </a:p>
          <a:p>
            <a:pPr lvl="3"/>
            <a:r>
              <a:rPr lang="en-US" dirty="0" smtClean="0"/>
              <a:t>Adds Flood, Earthquake, War, Nuclear accident coverage (to your specific situation)</a:t>
            </a:r>
          </a:p>
          <a:p>
            <a:pPr lvl="2"/>
            <a:r>
              <a:rPr lang="en-US" sz="1400" dirty="0" smtClean="0"/>
              <a:t>4. Ho-4 – Renters Insurance</a:t>
            </a:r>
          </a:p>
          <a:p>
            <a:pPr lvl="2"/>
            <a:r>
              <a:rPr lang="en-US" sz="1400" dirty="0" smtClean="0"/>
              <a:t>5. Ho-5 – Comprehensive coverage</a:t>
            </a:r>
          </a:p>
          <a:p>
            <a:pPr lvl="3"/>
            <a:r>
              <a:rPr lang="en-US" dirty="0" smtClean="0"/>
              <a:t>Expanded ho-3, replacement cost vs. cash value </a:t>
            </a:r>
          </a:p>
          <a:p>
            <a:pPr lvl="2"/>
            <a:r>
              <a:rPr lang="en-US" sz="1400" dirty="0" smtClean="0"/>
              <a:t>6. ho-6 – Condominium owners insurance	</a:t>
            </a:r>
          </a:p>
          <a:p>
            <a:pPr lvl="3"/>
            <a:r>
              <a:rPr lang="en-US" dirty="0" smtClean="0"/>
              <a:t>Expanded renters insurance, will also cover improvements made to property by you</a:t>
            </a:r>
            <a:r>
              <a:rPr lang="en-US" dirty="0"/>
              <a:t>	</a:t>
            </a:r>
            <a:endParaRPr lang="en-US" dirty="0" smtClean="0"/>
          </a:p>
          <a:p>
            <a:pPr lvl="2"/>
            <a:r>
              <a:rPr lang="en-US" sz="1400" dirty="0" smtClean="0"/>
              <a:t>Homeowners Insurance also typically covers</a:t>
            </a:r>
          </a:p>
          <a:p>
            <a:pPr lvl="3"/>
            <a:r>
              <a:rPr lang="en-US" dirty="0" smtClean="0"/>
              <a:t>Credit card fraud, check forgery, counterfeit money</a:t>
            </a:r>
          </a:p>
          <a:p>
            <a:pPr lvl="3"/>
            <a:r>
              <a:rPr lang="en-US" dirty="0" smtClean="0"/>
              <a:t>Removal of damaged property</a:t>
            </a:r>
          </a:p>
          <a:p>
            <a:pPr lvl="3"/>
            <a:r>
              <a:rPr lang="en-US" dirty="0" smtClean="0"/>
              <a:t>Temporary repairs to prevent further damage</a:t>
            </a:r>
          </a:p>
        </p:txBody>
      </p:sp>
    </p:spTree>
    <p:extLst>
      <p:ext uri="{BB962C8B-B14F-4D97-AF65-F5344CB8AC3E}">
        <p14:creationId xmlns:p14="http://schemas.microsoft.com/office/powerpoint/2010/main" val="1210803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149" y="187593"/>
            <a:ext cx="10364451" cy="46404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Chapter 13 – Home &amp; Motor Vehicle Insurance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840828"/>
            <a:ext cx="10363826" cy="4950371"/>
          </a:xfrm>
        </p:spPr>
        <p:txBody>
          <a:bodyPr>
            <a:normAutofit/>
          </a:bodyPr>
          <a:lstStyle/>
          <a:p>
            <a:pPr lvl="1"/>
            <a:r>
              <a:rPr lang="en-US" sz="2000" dirty="0" smtClean="0"/>
              <a:t>D. How much coverage do you need?</a:t>
            </a:r>
          </a:p>
          <a:p>
            <a:pPr lvl="2"/>
            <a:r>
              <a:rPr lang="en-US" sz="2000" dirty="0" smtClean="0"/>
              <a:t>Cash Value vs Replacement value</a:t>
            </a:r>
          </a:p>
          <a:p>
            <a:pPr lvl="3"/>
            <a:r>
              <a:rPr lang="en-US" sz="2000" dirty="0" smtClean="0"/>
              <a:t>Cash Value</a:t>
            </a:r>
          </a:p>
          <a:p>
            <a:pPr lvl="4"/>
            <a:r>
              <a:rPr lang="en-US" sz="2000" dirty="0" smtClean="0"/>
              <a:t>The amount you receive is based on the cost of the item minus </a:t>
            </a:r>
            <a:r>
              <a:rPr lang="en-US" sz="2000" u="sng" dirty="0" smtClean="0"/>
              <a:t>depreciation</a:t>
            </a:r>
          </a:p>
          <a:p>
            <a:pPr lvl="4"/>
            <a:r>
              <a:rPr lang="en-US" sz="2000" dirty="0" smtClean="0"/>
              <a:t>Typically cheaper</a:t>
            </a:r>
          </a:p>
          <a:p>
            <a:pPr lvl="3"/>
            <a:r>
              <a:rPr lang="en-US" sz="2000" dirty="0" smtClean="0"/>
              <a:t>Replacement cost</a:t>
            </a:r>
          </a:p>
          <a:p>
            <a:pPr lvl="4"/>
            <a:r>
              <a:rPr lang="en-US" sz="2000" dirty="0" smtClean="0"/>
              <a:t>You receive the full cost of repairing or replacing the item</a:t>
            </a:r>
          </a:p>
          <a:p>
            <a:pPr lvl="4"/>
            <a:r>
              <a:rPr lang="en-US" sz="2000" dirty="0" smtClean="0"/>
              <a:t>More expensive</a:t>
            </a:r>
          </a:p>
          <a:p>
            <a:pPr lvl="4"/>
            <a:r>
              <a:rPr lang="en-US" sz="2000" dirty="0" smtClean="0"/>
              <a:t>Sometimes limited to 3-5x the cash value of the item</a:t>
            </a:r>
          </a:p>
        </p:txBody>
      </p:sp>
    </p:spTree>
    <p:extLst>
      <p:ext uri="{BB962C8B-B14F-4D97-AF65-F5344CB8AC3E}">
        <p14:creationId xmlns:p14="http://schemas.microsoft.com/office/powerpoint/2010/main" val="80025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149" y="187593"/>
            <a:ext cx="10364451" cy="46404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Chapter 13 – Home &amp; Motor Vehicle Insurance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840828"/>
            <a:ext cx="10363826" cy="4950371"/>
          </a:xfrm>
        </p:spPr>
        <p:txBody>
          <a:bodyPr>
            <a:normAutofit fontScale="92500" lnSpcReduction="10000"/>
          </a:bodyPr>
          <a:lstStyle/>
          <a:p>
            <a:pPr lvl="1"/>
            <a:r>
              <a:rPr lang="en-US" dirty="0" smtClean="0"/>
              <a:t>E. What affects the cost of homeowners insurance?</a:t>
            </a:r>
          </a:p>
          <a:p>
            <a:pPr lvl="2"/>
            <a:r>
              <a:rPr lang="en-US" dirty="0" smtClean="0"/>
              <a:t>1. Location of the home</a:t>
            </a:r>
          </a:p>
          <a:p>
            <a:pPr lvl="3"/>
            <a:r>
              <a:rPr lang="en-US" dirty="0" smtClean="0"/>
              <a:t>Proximity to fire hydrants</a:t>
            </a:r>
          </a:p>
          <a:p>
            <a:pPr lvl="3"/>
            <a:r>
              <a:rPr lang="en-US" dirty="0" smtClean="0"/>
              <a:t>Different regions, what perils are present that could cause damage?</a:t>
            </a:r>
          </a:p>
          <a:p>
            <a:pPr lvl="2"/>
            <a:r>
              <a:rPr lang="en-US" dirty="0" smtClean="0"/>
              <a:t>2. type of structure</a:t>
            </a:r>
          </a:p>
          <a:p>
            <a:pPr lvl="3"/>
            <a:r>
              <a:rPr lang="en-US" dirty="0" smtClean="0"/>
              <a:t>Brick vs wood vs steel</a:t>
            </a:r>
          </a:p>
          <a:p>
            <a:pPr lvl="3"/>
            <a:r>
              <a:rPr lang="en-US" dirty="0" smtClean="0"/>
              <a:t>Age of the home</a:t>
            </a:r>
          </a:p>
          <a:p>
            <a:pPr lvl="2"/>
            <a:r>
              <a:rPr lang="en-US" dirty="0" smtClean="0"/>
              <a:t>3. Price of home, coverage amount, policy type</a:t>
            </a:r>
          </a:p>
          <a:p>
            <a:pPr lvl="2"/>
            <a:r>
              <a:rPr lang="en-US" dirty="0" smtClean="0"/>
              <a:t>4. discounts</a:t>
            </a:r>
          </a:p>
          <a:p>
            <a:pPr lvl="3"/>
            <a:r>
              <a:rPr lang="en-US" dirty="0" smtClean="0"/>
              <a:t>Home security systems, non-smoker, deadbolts</a:t>
            </a:r>
          </a:p>
          <a:p>
            <a:pPr lvl="2"/>
            <a:r>
              <a:rPr lang="en-US" dirty="0" smtClean="0"/>
              <a:t>5. Deductible</a:t>
            </a:r>
          </a:p>
          <a:p>
            <a:pPr lvl="3"/>
            <a:r>
              <a:rPr lang="en-US" dirty="0" smtClean="0"/>
              <a:t>Lower deductible = higher premiums ($500-$1000 deductible is standard on home)</a:t>
            </a:r>
          </a:p>
          <a:p>
            <a:pPr lvl="2"/>
            <a:r>
              <a:rPr lang="en-US" dirty="0" smtClean="0"/>
              <a:t>6. company differences</a:t>
            </a:r>
          </a:p>
          <a:p>
            <a:pPr lvl="3"/>
            <a:r>
              <a:rPr lang="en-US" dirty="0" smtClean="0"/>
              <a:t>Do </a:t>
            </a:r>
            <a:r>
              <a:rPr lang="en-US" b="1" dirty="0" smtClean="0"/>
              <a:t>not</a:t>
            </a:r>
            <a:r>
              <a:rPr lang="en-US" dirty="0" smtClean="0"/>
              <a:t> select based only on price</a:t>
            </a:r>
          </a:p>
          <a:p>
            <a:pPr lvl="3"/>
            <a:r>
              <a:rPr lang="en-US" dirty="0" smtClean="0"/>
              <a:t>The service and coverage are very important</a:t>
            </a:r>
          </a:p>
          <a:p>
            <a:pPr lvl="3"/>
            <a:r>
              <a:rPr lang="en-US" dirty="0" smtClean="0"/>
              <a:t>I’d recommend working with an agent who lives nearby, and knows the community</a:t>
            </a:r>
          </a:p>
        </p:txBody>
      </p:sp>
    </p:spTree>
    <p:extLst>
      <p:ext uri="{BB962C8B-B14F-4D97-AF65-F5344CB8AC3E}">
        <p14:creationId xmlns:p14="http://schemas.microsoft.com/office/powerpoint/2010/main" val="1666395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149" y="187593"/>
            <a:ext cx="10364451" cy="46404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Chapter 13 – Home &amp; Motor Vehicle Insurance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840828"/>
            <a:ext cx="10363826" cy="4950371"/>
          </a:xfrm>
        </p:spPr>
        <p:txBody>
          <a:bodyPr>
            <a:normAutofit/>
          </a:bodyPr>
          <a:lstStyle/>
          <a:p>
            <a:r>
              <a:rPr lang="en-US" dirty="0" smtClean="0"/>
              <a:t>Section 3 – Motor vehicle insurance</a:t>
            </a:r>
          </a:p>
          <a:p>
            <a:pPr lvl="1"/>
            <a:r>
              <a:rPr lang="en-US" dirty="0" smtClean="0"/>
              <a:t>Every single state in the U.S. has some sort of motor vehicle financial responsibility law, requiring a driver to have proof that they can pay for damage if they are at fault</a:t>
            </a:r>
          </a:p>
          <a:p>
            <a:pPr lvl="1"/>
            <a:r>
              <a:rPr lang="en-US" dirty="0" smtClean="0"/>
              <a:t>A. Motor vehicle bodily injury coverages</a:t>
            </a:r>
          </a:p>
          <a:p>
            <a:pPr lvl="2"/>
            <a:r>
              <a:rPr lang="en-US" dirty="0" smtClean="0"/>
              <a:t>1. bodily injury liability</a:t>
            </a:r>
          </a:p>
          <a:p>
            <a:pPr lvl="3"/>
            <a:r>
              <a:rPr lang="en-US" dirty="0" smtClean="0"/>
              <a:t>Covers physical injuries caused by an accident you are responsible for</a:t>
            </a:r>
          </a:p>
          <a:p>
            <a:pPr lvl="3"/>
            <a:r>
              <a:rPr lang="en-US" dirty="0" smtClean="0"/>
              <a:t>Covers pedestrians, people in other vehicles and passengers in your vehicle</a:t>
            </a:r>
          </a:p>
          <a:p>
            <a:pPr lvl="3"/>
            <a:r>
              <a:rPr lang="en-US" dirty="0" smtClean="0"/>
              <a:t>Usually expressed as a series of numbers such as 100/300/50</a:t>
            </a:r>
          </a:p>
          <a:p>
            <a:pPr lvl="4"/>
            <a:r>
              <a:rPr lang="en-US" dirty="0" smtClean="0"/>
              <a:t>$100,000 per person/per accident</a:t>
            </a:r>
          </a:p>
          <a:p>
            <a:pPr lvl="4"/>
            <a:r>
              <a:rPr lang="en-US" dirty="0" smtClean="0"/>
              <a:t>$300,000 total paid per accident</a:t>
            </a:r>
          </a:p>
          <a:p>
            <a:pPr lvl="4"/>
            <a:r>
              <a:rPr lang="en-US" dirty="0" smtClean="0"/>
              <a:t>$50,000 total property damage</a:t>
            </a:r>
          </a:p>
          <a:p>
            <a:pPr lvl="3"/>
            <a:r>
              <a:rPr lang="en-US" dirty="0" smtClean="0"/>
              <a:t>Required minimums in Michigan are 20/40/10</a:t>
            </a:r>
          </a:p>
          <a:p>
            <a:pPr lvl="3"/>
            <a:r>
              <a:rPr lang="en-US" dirty="0" smtClean="0"/>
              <a:t>Recommended that you get at least the 100/300/50 shown above</a:t>
            </a:r>
          </a:p>
        </p:txBody>
      </p:sp>
    </p:spTree>
    <p:extLst>
      <p:ext uri="{BB962C8B-B14F-4D97-AF65-F5344CB8AC3E}">
        <p14:creationId xmlns:p14="http://schemas.microsoft.com/office/powerpoint/2010/main" val="41923368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149" y="187593"/>
            <a:ext cx="10364451" cy="46404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Chapter 13 – Home &amp; Motor Vehicle Insurance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840828"/>
            <a:ext cx="10363826" cy="4950371"/>
          </a:xfrm>
        </p:spPr>
        <p:txBody>
          <a:bodyPr>
            <a:normAutofit/>
          </a:bodyPr>
          <a:lstStyle/>
          <a:p>
            <a:pPr lvl="2"/>
            <a:r>
              <a:rPr lang="en-US" dirty="0" smtClean="0"/>
              <a:t>2. medical payments coverage</a:t>
            </a:r>
          </a:p>
          <a:p>
            <a:pPr lvl="3"/>
            <a:r>
              <a:rPr lang="en-US" sz="1600" dirty="0" smtClean="0"/>
              <a:t>Insurance for the medical expenses of anybody injured in your vehicle including you</a:t>
            </a:r>
          </a:p>
          <a:p>
            <a:pPr lvl="3"/>
            <a:r>
              <a:rPr lang="en-US" sz="1600" dirty="0" smtClean="0"/>
              <a:t>Also covers you if you are injured in somebody else’s car (and their insurance can’t cover you)</a:t>
            </a:r>
          </a:p>
          <a:p>
            <a:pPr lvl="2"/>
            <a:r>
              <a:rPr lang="en-US" dirty="0" smtClean="0"/>
              <a:t>3. Uninsured/Underinsured motorist’s protection</a:t>
            </a:r>
          </a:p>
          <a:p>
            <a:pPr lvl="3"/>
            <a:r>
              <a:rPr lang="en-US" sz="1600" dirty="0" smtClean="0"/>
              <a:t>Unfortunately, not everybody driving actually has insurance </a:t>
            </a:r>
          </a:p>
          <a:p>
            <a:pPr lvl="3"/>
            <a:r>
              <a:rPr lang="en-US" sz="1600" dirty="0" smtClean="0"/>
              <a:t>Covers you if you are hit by an uninsured driver, or in a hit-and-run</a:t>
            </a:r>
          </a:p>
          <a:p>
            <a:pPr lvl="3"/>
            <a:r>
              <a:rPr lang="en-US" sz="1600" dirty="0" smtClean="0"/>
              <a:t>Just to be clear – </a:t>
            </a:r>
            <a:r>
              <a:rPr lang="en-US" sz="1600" b="1" dirty="0" smtClean="0"/>
              <a:t>driving with out insurance is a crime</a:t>
            </a:r>
          </a:p>
          <a:p>
            <a:pPr lvl="4"/>
            <a:r>
              <a:rPr lang="en-US" sz="1600" dirty="0" smtClean="0"/>
              <a:t>Can be fined, lose license, even be sent to jail</a:t>
            </a:r>
          </a:p>
          <a:p>
            <a:pPr lvl="1"/>
            <a:r>
              <a:rPr lang="en-US" sz="1600" dirty="0" smtClean="0"/>
              <a:t>B. Motor vehicle property damage coverage</a:t>
            </a:r>
          </a:p>
          <a:p>
            <a:pPr lvl="2"/>
            <a:r>
              <a:rPr lang="en-US" dirty="0" smtClean="0"/>
              <a:t>1. property damage liability</a:t>
            </a:r>
          </a:p>
          <a:p>
            <a:pPr lvl="3"/>
            <a:r>
              <a:rPr lang="en-US" sz="1600" dirty="0" smtClean="0"/>
              <a:t>Damage you cause to other people’s property (another vehicle, home, mailbox)</a:t>
            </a:r>
          </a:p>
          <a:p>
            <a:pPr lvl="3"/>
            <a:r>
              <a:rPr lang="en-US" sz="1600" dirty="0" smtClean="0"/>
              <a:t>Protects you if you are driving somebody else’s car (with permission of course)</a:t>
            </a:r>
          </a:p>
          <a:p>
            <a:pPr marL="1371600" lvl="3" indent="0">
              <a:buNone/>
            </a:pPr>
            <a:endParaRPr lang="en-US" dirty="0" smtClean="0"/>
          </a:p>
          <a:p>
            <a:pPr lvl="3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886510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149" y="187593"/>
            <a:ext cx="10364451" cy="46404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Chapter 13 – Home &amp; Motor Vehicle Insurance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840828"/>
            <a:ext cx="10363826" cy="4950371"/>
          </a:xfrm>
        </p:spPr>
        <p:txBody>
          <a:bodyPr>
            <a:normAutofit fontScale="92500" lnSpcReduction="20000"/>
          </a:bodyPr>
          <a:lstStyle/>
          <a:p>
            <a:pPr lvl="2"/>
            <a:r>
              <a:rPr lang="en-US" sz="1700" dirty="0" smtClean="0"/>
              <a:t>2. collision</a:t>
            </a:r>
          </a:p>
          <a:p>
            <a:pPr lvl="3"/>
            <a:r>
              <a:rPr lang="en-US" sz="1700" dirty="0" smtClean="0"/>
              <a:t>Covers damage to your vehicle when you are in an accident</a:t>
            </a:r>
          </a:p>
          <a:p>
            <a:pPr lvl="3"/>
            <a:r>
              <a:rPr lang="en-US" sz="1700" dirty="0" smtClean="0"/>
              <a:t>Does not matter who is at fault</a:t>
            </a:r>
          </a:p>
          <a:p>
            <a:pPr lvl="3"/>
            <a:r>
              <a:rPr lang="en-US" sz="1700" dirty="0" smtClean="0"/>
              <a:t>Can either get cash value or replacement cost</a:t>
            </a:r>
          </a:p>
          <a:p>
            <a:pPr lvl="2"/>
            <a:r>
              <a:rPr lang="en-US" sz="1700" dirty="0" smtClean="0"/>
              <a:t>3. comprehensive physical damage</a:t>
            </a:r>
          </a:p>
          <a:p>
            <a:pPr lvl="3"/>
            <a:r>
              <a:rPr lang="en-US" sz="1700" dirty="0" smtClean="0"/>
              <a:t>Covers non-accident losses</a:t>
            </a:r>
          </a:p>
          <a:p>
            <a:pPr lvl="3"/>
            <a:r>
              <a:rPr lang="en-US" sz="1700" dirty="0" smtClean="0"/>
              <a:t>Fire, theft, falling objects, vandalism, hail, floods, tornados, etc…</a:t>
            </a:r>
          </a:p>
          <a:p>
            <a:pPr lvl="1"/>
            <a:r>
              <a:rPr lang="en-US" sz="1700" dirty="0" smtClean="0"/>
              <a:t>C. no fault insurance</a:t>
            </a:r>
          </a:p>
          <a:p>
            <a:pPr lvl="2"/>
            <a:r>
              <a:rPr lang="en-US" sz="1700" dirty="0" smtClean="0"/>
              <a:t>Michigan is a No-Fault state, meaning</a:t>
            </a:r>
          </a:p>
          <a:p>
            <a:pPr lvl="3"/>
            <a:r>
              <a:rPr lang="en-US" sz="1700" dirty="0" smtClean="0"/>
              <a:t>You collect from your own insurance company</a:t>
            </a:r>
          </a:p>
          <a:p>
            <a:pPr lvl="3"/>
            <a:r>
              <a:rPr lang="en-US" sz="1700" dirty="0" smtClean="0"/>
              <a:t>Reduces the time for claims to occur and get processed</a:t>
            </a:r>
          </a:p>
          <a:p>
            <a:pPr lvl="3"/>
            <a:r>
              <a:rPr lang="en-US" sz="1700" b="1" dirty="0" smtClean="0"/>
              <a:t>Your insurance </a:t>
            </a:r>
            <a:r>
              <a:rPr lang="en-US" sz="1700" dirty="0" smtClean="0"/>
              <a:t>covers </a:t>
            </a:r>
            <a:r>
              <a:rPr lang="en-US" sz="1700" b="1" dirty="0" smtClean="0"/>
              <a:t>you</a:t>
            </a:r>
          </a:p>
          <a:p>
            <a:pPr lvl="1"/>
            <a:r>
              <a:rPr lang="en-US" sz="1700" dirty="0" smtClean="0"/>
              <a:t>D. Other Coverages</a:t>
            </a:r>
          </a:p>
          <a:p>
            <a:pPr lvl="2"/>
            <a:r>
              <a:rPr lang="en-US" sz="1700" dirty="0" smtClean="0"/>
              <a:t>Rental reimbursement</a:t>
            </a:r>
          </a:p>
          <a:p>
            <a:pPr lvl="2"/>
            <a:r>
              <a:rPr lang="en-US" sz="1700" dirty="0" smtClean="0"/>
              <a:t>Wage-loss insurance</a:t>
            </a:r>
          </a:p>
          <a:p>
            <a:pPr lvl="2"/>
            <a:r>
              <a:rPr lang="en-US" sz="1700" dirty="0" smtClean="0"/>
              <a:t>Emergency road insurance</a:t>
            </a:r>
          </a:p>
          <a:p>
            <a:pPr lvl="3"/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512409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149" y="187593"/>
            <a:ext cx="10364451" cy="46404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Chapter 13 – Home &amp; Motor Vehicle Insurance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840828"/>
            <a:ext cx="10363826" cy="4950371"/>
          </a:xfrm>
        </p:spPr>
        <p:txBody>
          <a:bodyPr>
            <a:normAutofit lnSpcReduction="10000"/>
          </a:bodyPr>
          <a:lstStyle/>
          <a:p>
            <a:pPr lvl="1"/>
            <a:r>
              <a:rPr lang="en-US" dirty="0" smtClean="0"/>
              <a:t>E. what affects the cost of motor vehicle insurance</a:t>
            </a:r>
          </a:p>
          <a:p>
            <a:pPr lvl="2"/>
            <a:r>
              <a:rPr lang="en-US" dirty="0" smtClean="0"/>
              <a:t>1. car insurance is </a:t>
            </a:r>
            <a:r>
              <a:rPr lang="en-US" b="1" dirty="0" smtClean="0"/>
              <a:t>not cheap</a:t>
            </a:r>
            <a:endParaRPr lang="en-US" dirty="0" smtClean="0"/>
          </a:p>
          <a:p>
            <a:pPr lvl="3"/>
            <a:r>
              <a:rPr lang="en-US" dirty="0" smtClean="0"/>
              <a:t>Averages over $1,000 per year per vehicle</a:t>
            </a:r>
          </a:p>
          <a:p>
            <a:pPr lvl="2"/>
            <a:r>
              <a:rPr lang="en-US" dirty="0" smtClean="0"/>
              <a:t>2. How much Coverage you have</a:t>
            </a:r>
          </a:p>
          <a:p>
            <a:pPr lvl="3"/>
            <a:r>
              <a:rPr lang="en-US" dirty="0" smtClean="0"/>
              <a:t>Lesser coverage will be cheaper</a:t>
            </a:r>
          </a:p>
          <a:p>
            <a:pPr lvl="3"/>
            <a:r>
              <a:rPr lang="en-US" dirty="0" smtClean="0"/>
              <a:t>Collision coverage is expensive</a:t>
            </a:r>
          </a:p>
          <a:p>
            <a:pPr lvl="3"/>
            <a:r>
              <a:rPr lang="en-US" dirty="0" smtClean="0"/>
              <a:t>Comprehensive is a lesser expense</a:t>
            </a:r>
          </a:p>
          <a:p>
            <a:pPr lvl="2"/>
            <a:r>
              <a:rPr lang="en-US" dirty="0" smtClean="0"/>
              <a:t>3. other insurance premium factors</a:t>
            </a:r>
          </a:p>
          <a:p>
            <a:pPr lvl="3"/>
            <a:r>
              <a:rPr lang="en-US" dirty="0" smtClean="0"/>
              <a:t>1. Type of vehicle</a:t>
            </a:r>
          </a:p>
          <a:p>
            <a:pPr lvl="4"/>
            <a:r>
              <a:rPr lang="en-US" dirty="0" smtClean="0"/>
              <a:t>Make, model, year</a:t>
            </a:r>
          </a:p>
          <a:p>
            <a:pPr lvl="4"/>
            <a:r>
              <a:rPr lang="en-US" dirty="0" smtClean="0"/>
              <a:t>Foreign, domestic</a:t>
            </a:r>
            <a:endParaRPr lang="en-US" dirty="0"/>
          </a:p>
          <a:p>
            <a:pPr lvl="4"/>
            <a:r>
              <a:rPr lang="en-US" dirty="0" smtClean="0"/>
              <a:t>The more rare your vehicle is, the more expensive it will be</a:t>
            </a:r>
          </a:p>
          <a:p>
            <a:pPr lvl="3"/>
            <a:r>
              <a:rPr lang="en-US" dirty="0" smtClean="0"/>
              <a:t>2. Rating territory</a:t>
            </a:r>
          </a:p>
          <a:p>
            <a:pPr lvl="4"/>
            <a:r>
              <a:rPr lang="en-US" dirty="0" smtClean="0"/>
              <a:t>Where you live</a:t>
            </a:r>
          </a:p>
          <a:p>
            <a:pPr lvl="4"/>
            <a:r>
              <a:rPr lang="en-US" dirty="0" smtClean="0"/>
              <a:t>Urban rates are more than rural, as there is a greater chance of loss due to theft/</a:t>
            </a:r>
            <a:r>
              <a:rPr lang="en-US" dirty="0" err="1" smtClean="0"/>
              <a:t>collison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34688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149" y="187593"/>
            <a:ext cx="10364451" cy="46404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Chapter 13 – Home &amp; Motor Vehicle Insurance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840828"/>
            <a:ext cx="10363826" cy="4950371"/>
          </a:xfrm>
        </p:spPr>
        <p:txBody>
          <a:bodyPr>
            <a:normAutofit/>
          </a:bodyPr>
          <a:lstStyle/>
          <a:p>
            <a:r>
              <a:rPr lang="en-US" dirty="0" smtClean="0"/>
              <a:t>I. Insurance &amp; </a:t>
            </a:r>
            <a:r>
              <a:rPr lang="en-US" dirty="0" err="1" smtClean="0"/>
              <a:t>RisK</a:t>
            </a:r>
            <a:r>
              <a:rPr lang="en-US" dirty="0" smtClean="0"/>
              <a:t> Management</a:t>
            </a:r>
          </a:p>
          <a:p>
            <a:pPr lvl="1"/>
            <a:r>
              <a:rPr lang="en-US" sz="2000" dirty="0" smtClean="0"/>
              <a:t>A. What is Insurance?</a:t>
            </a:r>
          </a:p>
          <a:p>
            <a:pPr lvl="2"/>
            <a:r>
              <a:rPr lang="en-US" sz="2000" dirty="0" smtClean="0"/>
              <a:t>1.  </a:t>
            </a:r>
            <a:r>
              <a:rPr lang="en-US" sz="2000" u="sng" dirty="0" smtClean="0"/>
              <a:t>Insurance </a:t>
            </a:r>
            <a:r>
              <a:rPr lang="en-US" sz="2000" dirty="0" smtClean="0"/>
              <a:t>is protection against Possible Financial Loss</a:t>
            </a:r>
          </a:p>
          <a:p>
            <a:pPr lvl="3"/>
            <a:r>
              <a:rPr lang="en-US" sz="2000" dirty="0" smtClean="0"/>
              <a:t>Covers property loss, Illness, injury, as well as other possible Losses</a:t>
            </a:r>
          </a:p>
          <a:p>
            <a:pPr lvl="2"/>
            <a:r>
              <a:rPr lang="en-US" sz="2000" dirty="0" smtClean="0"/>
              <a:t>2. An insurance company is a </a:t>
            </a:r>
            <a:r>
              <a:rPr lang="en-US" sz="2000" u="sng" dirty="0" smtClean="0"/>
              <a:t>Risk-Sharing</a:t>
            </a:r>
            <a:r>
              <a:rPr lang="en-US" sz="2000" dirty="0" smtClean="0"/>
              <a:t> Business</a:t>
            </a:r>
          </a:p>
          <a:p>
            <a:pPr lvl="3"/>
            <a:r>
              <a:rPr lang="en-US" sz="2000" dirty="0" smtClean="0"/>
              <a:t>They pay the Losses if they Occur</a:t>
            </a:r>
          </a:p>
          <a:p>
            <a:pPr lvl="3"/>
            <a:r>
              <a:rPr lang="en-US" sz="2000" dirty="0" smtClean="0"/>
              <a:t>You Purchase a contract with them – known as a </a:t>
            </a:r>
            <a:r>
              <a:rPr lang="en-US" sz="2000" u="sng" dirty="0" smtClean="0"/>
              <a:t>Policy</a:t>
            </a:r>
          </a:p>
          <a:p>
            <a:pPr lvl="3"/>
            <a:r>
              <a:rPr lang="en-US" sz="2000" dirty="0" smtClean="0"/>
              <a:t>The cost of this policy is called the </a:t>
            </a:r>
            <a:r>
              <a:rPr lang="en-US" sz="2000" u="sng" dirty="0" smtClean="0"/>
              <a:t>Premium</a:t>
            </a:r>
          </a:p>
          <a:p>
            <a:pPr lvl="3"/>
            <a:r>
              <a:rPr lang="en-US" sz="2000" dirty="0" smtClean="0"/>
              <a:t>The Protection that you Receive is known as </a:t>
            </a:r>
            <a:r>
              <a:rPr lang="en-US" sz="2000" u="sng" dirty="0" smtClean="0"/>
              <a:t>Coverage</a:t>
            </a:r>
          </a:p>
          <a:p>
            <a:pPr lvl="3"/>
            <a:r>
              <a:rPr lang="en-US" sz="2000" dirty="0" smtClean="0"/>
              <a:t>The person protected by the policy is the </a:t>
            </a:r>
            <a:r>
              <a:rPr lang="en-US" sz="2000" u="sng" dirty="0" smtClean="0"/>
              <a:t>Insured</a:t>
            </a:r>
          </a:p>
        </p:txBody>
      </p:sp>
    </p:spTree>
    <p:extLst>
      <p:ext uri="{BB962C8B-B14F-4D97-AF65-F5344CB8AC3E}">
        <p14:creationId xmlns:p14="http://schemas.microsoft.com/office/powerpoint/2010/main" val="37731727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149" y="187593"/>
            <a:ext cx="10364451" cy="46404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Chapter 13 – Home &amp; Motor Vehicle Insurance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840828"/>
            <a:ext cx="10363826" cy="4950371"/>
          </a:xfrm>
        </p:spPr>
        <p:txBody>
          <a:bodyPr>
            <a:normAutofit/>
          </a:bodyPr>
          <a:lstStyle/>
          <a:p>
            <a:pPr lvl="3"/>
            <a:r>
              <a:rPr lang="en-US" sz="1600" dirty="0" smtClean="0"/>
              <a:t>3. driver classification</a:t>
            </a:r>
          </a:p>
          <a:p>
            <a:pPr lvl="4"/>
            <a:r>
              <a:rPr lang="en-US" sz="1600" dirty="0" smtClean="0"/>
              <a:t>Age, gender, marital status, driving record, driving habits</a:t>
            </a:r>
          </a:p>
          <a:p>
            <a:pPr lvl="5"/>
            <a:r>
              <a:rPr lang="en-US" sz="1600" dirty="0" smtClean="0"/>
              <a:t>Older is cheaper</a:t>
            </a:r>
          </a:p>
          <a:p>
            <a:pPr lvl="5"/>
            <a:r>
              <a:rPr lang="en-US" sz="1600" dirty="0" smtClean="0"/>
              <a:t>Female is cheaper than male</a:t>
            </a:r>
          </a:p>
          <a:p>
            <a:pPr lvl="5"/>
            <a:r>
              <a:rPr lang="en-US" sz="1600" dirty="0" smtClean="0"/>
              <a:t>These rates are all backed by statistics</a:t>
            </a:r>
          </a:p>
          <a:p>
            <a:pPr lvl="4"/>
            <a:r>
              <a:rPr lang="en-US" sz="1600" dirty="0" smtClean="0"/>
              <a:t>Number of claims</a:t>
            </a:r>
          </a:p>
          <a:p>
            <a:pPr lvl="5"/>
            <a:r>
              <a:rPr lang="en-US" sz="1600" dirty="0" smtClean="0"/>
              <a:t>Make a lot of claims, your rates will go up (Even if you’re not at fault)</a:t>
            </a:r>
          </a:p>
          <a:p>
            <a:pPr lvl="4"/>
            <a:r>
              <a:rPr lang="en-US" sz="1600" dirty="0" smtClean="0"/>
              <a:t>Assigned risk pool</a:t>
            </a:r>
          </a:p>
          <a:p>
            <a:pPr lvl="5"/>
            <a:r>
              <a:rPr lang="en-US" sz="1600" dirty="0" smtClean="0"/>
              <a:t>Drivers who cannot obtain insurance are parceled off to different companies by the state to be covered – VERY, Very, very expensive ($3-4,000 a year for minimum coverage)</a:t>
            </a:r>
          </a:p>
          <a:p>
            <a:pPr marL="1828800" lvl="4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780603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149" y="187593"/>
            <a:ext cx="10364451" cy="46404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Chapter 13 – Home &amp; Motor Vehicle Insurance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840828"/>
            <a:ext cx="10363826" cy="4950371"/>
          </a:xfrm>
        </p:spPr>
        <p:txBody>
          <a:bodyPr>
            <a:normAutofit/>
          </a:bodyPr>
          <a:lstStyle/>
          <a:p>
            <a:pPr lvl="1"/>
            <a:r>
              <a:rPr lang="en-US" dirty="0" smtClean="0"/>
              <a:t>F. Reducing vehicle insurance premiums</a:t>
            </a:r>
          </a:p>
          <a:p>
            <a:pPr lvl="2"/>
            <a:r>
              <a:rPr lang="en-US" dirty="0" smtClean="0"/>
              <a:t>1. compare companies</a:t>
            </a:r>
          </a:p>
          <a:p>
            <a:pPr lvl="3"/>
            <a:r>
              <a:rPr lang="en-US" dirty="0" smtClean="0"/>
              <a:t>Shop around, different companies will have different rates</a:t>
            </a:r>
          </a:p>
          <a:p>
            <a:pPr lvl="3"/>
            <a:r>
              <a:rPr lang="en-US" dirty="0" smtClean="0"/>
              <a:t>Some have ties to other associations (teachers, nurses, etc…)</a:t>
            </a:r>
          </a:p>
          <a:p>
            <a:pPr lvl="2"/>
            <a:r>
              <a:rPr lang="en-US" dirty="0" smtClean="0"/>
              <a:t>2. discounts</a:t>
            </a:r>
          </a:p>
          <a:p>
            <a:pPr lvl="3"/>
            <a:r>
              <a:rPr lang="en-US" dirty="0" smtClean="0"/>
              <a:t>Many companies offer discounts for lots of different things</a:t>
            </a:r>
          </a:p>
          <a:p>
            <a:pPr lvl="3"/>
            <a:r>
              <a:rPr lang="en-US" dirty="0" smtClean="0"/>
              <a:t>Some examples include</a:t>
            </a:r>
          </a:p>
          <a:p>
            <a:pPr lvl="4"/>
            <a:r>
              <a:rPr lang="en-US" dirty="0" smtClean="0"/>
              <a:t>Good student discount</a:t>
            </a:r>
          </a:p>
          <a:p>
            <a:pPr lvl="4"/>
            <a:r>
              <a:rPr lang="en-US" dirty="0" smtClean="0"/>
              <a:t>Good driver discount</a:t>
            </a:r>
          </a:p>
          <a:p>
            <a:pPr lvl="4"/>
            <a:r>
              <a:rPr lang="en-US" dirty="0" smtClean="0"/>
              <a:t>Drivers training</a:t>
            </a:r>
          </a:p>
          <a:p>
            <a:pPr lvl="4"/>
            <a:r>
              <a:rPr lang="en-US" dirty="0" smtClean="0"/>
              <a:t>Monitoring</a:t>
            </a:r>
          </a:p>
          <a:p>
            <a:pPr lvl="4"/>
            <a:r>
              <a:rPr lang="en-US" dirty="0" smtClean="0"/>
              <a:t>Multi-policy discount</a:t>
            </a:r>
          </a:p>
          <a:p>
            <a:pPr lvl="4"/>
            <a:r>
              <a:rPr lang="en-US" dirty="0" smtClean="0"/>
              <a:t>Security system</a:t>
            </a:r>
          </a:p>
          <a:p>
            <a:pPr lvl="3"/>
            <a:r>
              <a:rPr lang="en-US" dirty="0" smtClean="0"/>
              <a:t>You could also modify your deductibles and/or coverage amounts</a:t>
            </a:r>
          </a:p>
        </p:txBody>
      </p:sp>
    </p:spTree>
    <p:extLst>
      <p:ext uri="{BB962C8B-B14F-4D97-AF65-F5344CB8AC3E}">
        <p14:creationId xmlns:p14="http://schemas.microsoft.com/office/powerpoint/2010/main" val="900543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149" y="187593"/>
            <a:ext cx="10364451" cy="46404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Chapter 13 – Home &amp; Motor Vehicle Insurance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840828"/>
            <a:ext cx="10363826" cy="4950371"/>
          </a:xfrm>
        </p:spPr>
        <p:txBody>
          <a:bodyPr>
            <a:normAutofit/>
          </a:bodyPr>
          <a:lstStyle/>
          <a:p>
            <a:pPr lvl="1"/>
            <a:r>
              <a:rPr lang="en-US" dirty="0" smtClean="0"/>
              <a:t>B. Types of Risk</a:t>
            </a:r>
          </a:p>
          <a:p>
            <a:pPr lvl="2"/>
            <a:r>
              <a:rPr lang="en-US" sz="1800" dirty="0" smtClean="0"/>
              <a:t>1. </a:t>
            </a:r>
            <a:r>
              <a:rPr lang="en-US" sz="1800" u="sng" dirty="0" smtClean="0"/>
              <a:t>Risk </a:t>
            </a:r>
            <a:r>
              <a:rPr lang="en-US" sz="1800" dirty="0" smtClean="0"/>
              <a:t>is the chance of loss or injury</a:t>
            </a:r>
          </a:p>
          <a:p>
            <a:pPr lvl="3"/>
            <a:r>
              <a:rPr lang="en-US" sz="1800" dirty="0" smtClean="0"/>
              <a:t>The insurance company is taking a chance every time they issue a policy</a:t>
            </a:r>
          </a:p>
          <a:p>
            <a:pPr lvl="2"/>
            <a:r>
              <a:rPr lang="en-US" sz="1800" dirty="0" smtClean="0"/>
              <a:t>2. </a:t>
            </a:r>
            <a:r>
              <a:rPr lang="en-US" sz="1800" u="sng" dirty="0" smtClean="0"/>
              <a:t>Peril</a:t>
            </a:r>
            <a:r>
              <a:rPr lang="en-US" sz="1800" dirty="0" smtClean="0"/>
              <a:t> is anything that may possibly cause a loss</a:t>
            </a:r>
          </a:p>
          <a:p>
            <a:pPr lvl="3"/>
            <a:r>
              <a:rPr lang="en-US" sz="1800" dirty="0" smtClean="0"/>
              <a:t>This is the reason that people take out insurance</a:t>
            </a:r>
          </a:p>
          <a:p>
            <a:pPr lvl="3"/>
            <a:r>
              <a:rPr lang="en-US" sz="1800" dirty="0" smtClean="0"/>
              <a:t>Includes fires, windstorms, explosions, robbery, accidents, etc…</a:t>
            </a:r>
          </a:p>
          <a:p>
            <a:pPr lvl="2"/>
            <a:r>
              <a:rPr lang="en-US" sz="1800" dirty="0" smtClean="0"/>
              <a:t>3. </a:t>
            </a:r>
            <a:r>
              <a:rPr lang="en-US" sz="1800" u="sng" dirty="0" smtClean="0"/>
              <a:t>Hazard</a:t>
            </a:r>
            <a:r>
              <a:rPr lang="en-US" sz="1800" dirty="0" smtClean="0"/>
              <a:t> is anything that increases the likelihood of a loss through a peril</a:t>
            </a:r>
          </a:p>
          <a:p>
            <a:pPr lvl="3"/>
            <a:r>
              <a:rPr lang="en-US" sz="1800" dirty="0" smtClean="0"/>
              <a:t>Defective wiring in a home</a:t>
            </a:r>
          </a:p>
          <a:p>
            <a:pPr lvl="3"/>
            <a:r>
              <a:rPr lang="en-US" sz="1800" dirty="0" smtClean="0"/>
              <a:t>The age of a driver</a:t>
            </a:r>
          </a:p>
          <a:p>
            <a:pPr lvl="3"/>
            <a:r>
              <a:rPr lang="en-US" sz="1800" dirty="0" smtClean="0"/>
              <a:t>Proximity to a river for flooding</a:t>
            </a:r>
          </a:p>
          <a:p>
            <a:pPr lvl="3"/>
            <a:r>
              <a:rPr lang="en-US" sz="1800" dirty="0" smtClean="0"/>
              <a:t>Location due to crime/weather/</a:t>
            </a:r>
            <a:r>
              <a:rPr lang="en-US" sz="1800" dirty="0" err="1" smtClean="0"/>
              <a:t>etc</a:t>
            </a:r>
            <a:endParaRPr lang="en-US" sz="1800" dirty="0" smtClean="0"/>
          </a:p>
        </p:txBody>
      </p:sp>
    </p:spTree>
    <p:extLst>
      <p:ext uri="{BB962C8B-B14F-4D97-AF65-F5344CB8AC3E}">
        <p14:creationId xmlns:p14="http://schemas.microsoft.com/office/powerpoint/2010/main" val="2519955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149" y="187593"/>
            <a:ext cx="10364451" cy="46404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Chapter 13 – Home &amp; Motor Vehicle Insurance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840828"/>
            <a:ext cx="10363826" cy="4950371"/>
          </a:xfrm>
        </p:spPr>
        <p:txBody>
          <a:bodyPr>
            <a:normAutofit fontScale="92500"/>
          </a:bodyPr>
          <a:lstStyle/>
          <a:p>
            <a:pPr lvl="2"/>
            <a:r>
              <a:rPr lang="en-US" sz="2000" dirty="0" smtClean="0"/>
              <a:t>4. There are 3 common types of risk</a:t>
            </a:r>
          </a:p>
          <a:p>
            <a:pPr lvl="3"/>
            <a:r>
              <a:rPr lang="en-US" sz="2000" dirty="0" smtClean="0"/>
              <a:t>1. Personal risk</a:t>
            </a:r>
          </a:p>
          <a:p>
            <a:pPr lvl="4"/>
            <a:r>
              <a:rPr lang="en-US" sz="2000" dirty="0" smtClean="0"/>
              <a:t>Loss of income or life due to illness, disability, age, or unemployment</a:t>
            </a:r>
          </a:p>
          <a:p>
            <a:pPr lvl="4"/>
            <a:r>
              <a:rPr lang="en-US" sz="2000" dirty="0" smtClean="0"/>
              <a:t>Insurance can protect you in these cases</a:t>
            </a:r>
          </a:p>
          <a:p>
            <a:pPr lvl="3"/>
            <a:r>
              <a:rPr lang="en-US" sz="2000" dirty="0" smtClean="0"/>
              <a:t>2. property risk</a:t>
            </a:r>
          </a:p>
          <a:p>
            <a:pPr lvl="4"/>
            <a:r>
              <a:rPr lang="en-US" sz="2000" dirty="0" smtClean="0"/>
              <a:t>Losses to property caused by perils</a:t>
            </a:r>
          </a:p>
          <a:p>
            <a:pPr lvl="4"/>
            <a:r>
              <a:rPr lang="en-US" sz="2000" dirty="0" smtClean="0"/>
              <a:t>Homes, cars, boats, and any other property are covered here</a:t>
            </a:r>
          </a:p>
          <a:p>
            <a:pPr lvl="3"/>
            <a:r>
              <a:rPr lang="en-US" sz="2000" dirty="0" smtClean="0"/>
              <a:t>3. Liability risk</a:t>
            </a:r>
          </a:p>
          <a:p>
            <a:pPr lvl="4"/>
            <a:r>
              <a:rPr lang="en-US" sz="2000" dirty="0" smtClean="0"/>
              <a:t>Losses caused by negligence that leads to injury or property damage</a:t>
            </a:r>
          </a:p>
          <a:p>
            <a:pPr lvl="4"/>
            <a:r>
              <a:rPr lang="en-US" sz="2000" u="sng" dirty="0" smtClean="0"/>
              <a:t>Negligence</a:t>
            </a:r>
            <a:r>
              <a:rPr lang="en-US" sz="2000" dirty="0"/>
              <a:t> </a:t>
            </a:r>
            <a:r>
              <a:rPr lang="en-US" sz="2000" dirty="0" smtClean="0"/>
              <a:t>is the failure to take </a:t>
            </a:r>
            <a:r>
              <a:rPr lang="en-US" sz="2000" b="1" dirty="0" smtClean="0"/>
              <a:t>ordinary</a:t>
            </a:r>
            <a:r>
              <a:rPr lang="en-US" sz="2000" dirty="0" smtClean="0"/>
              <a:t> or </a:t>
            </a:r>
            <a:r>
              <a:rPr lang="en-US" sz="2000" b="1" dirty="0" smtClean="0"/>
              <a:t>reasonable </a:t>
            </a:r>
            <a:r>
              <a:rPr lang="en-US" sz="2000" dirty="0" smtClean="0"/>
              <a:t>care to prevent accidents from happening</a:t>
            </a:r>
          </a:p>
          <a:p>
            <a:pPr marL="1371600" lvl="3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34575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149" y="187593"/>
            <a:ext cx="10364451" cy="46404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Chapter 13 – Home &amp; Motor Vehicle Insurance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840828"/>
            <a:ext cx="10363826" cy="4950371"/>
          </a:xfrm>
        </p:spPr>
        <p:txBody>
          <a:bodyPr>
            <a:normAutofit/>
          </a:bodyPr>
          <a:lstStyle/>
          <a:p>
            <a:pPr lvl="1"/>
            <a:r>
              <a:rPr lang="en-US" sz="1800" dirty="0" smtClean="0"/>
              <a:t>C. Risk management methods</a:t>
            </a:r>
          </a:p>
          <a:p>
            <a:pPr lvl="2"/>
            <a:r>
              <a:rPr lang="en-US" dirty="0" smtClean="0"/>
              <a:t>1. risk management is an organized plan for protecting </a:t>
            </a:r>
            <a:r>
              <a:rPr lang="en-US" b="1" dirty="0" smtClean="0"/>
              <a:t>yourself, your family, and your property</a:t>
            </a:r>
            <a:r>
              <a:rPr lang="en-US" dirty="0" smtClean="0"/>
              <a:t> from losses</a:t>
            </a:r>
          </a:p>
          <a:p>
            <a:pPr lvl="3"/>
            <a:r>
              <a:rPr lang="en-US" dirty="0" smtClean="0"/>
              <a:t>It is a </a:t>
            </a:r>
            <a:r>
              <a:rPr lang="en-US" b="1" dirty="0" smtClean="0"/>
              <a:t>long-term </a:t>
            </a:r>
            <a:r>
              <a:rPr lang="en-US" dirty="0" smtClean="0"/>
              <a:t>plan – not something done in a day</a:t>
            </a:r>
          </a:p>
          <a:p>
            <a:pPr lvl="3"/>
            <a:r>
              <a:rPr lang="en-US" dirty="0" smtClean="0"/>
              <a:t>It </a:t>
            </a:r>
            <a:r>
              <a:rPr lang="en-US" b="1" dirty="0" smtClean="0"/>
              <a:t>will</a:t>
            </a:r>
            <a:r>
              <a:rPr lang="en-US" dirty="0" smtClean="0"/>
              <a:t> change over time as your life situation changes</a:t>
            </a:r>
          </a:p>
          <a:p>
            <a:pPr lvl="4"/>
            <a:r>
              <a:rPr lang="en-US" dirty="0" smtClean="0"/>
              <a:t>Marriage, kids, buying a home, retirement, </a:t>
            </a:r>
            <a:r>
              <a:rPr lang="en-US" dirty="0" err="1" smtClean="0"/>
              <a:t>etc</a:t>
            </a:r>
            <a:endParaRPr lang="en-US" dirty="0" smtClean="0"/>
          </a:p>
          <a:p>
            <a:pPr lvl="2"/>
            <a:r>
              <a:rPr lang="en-US" dirty="0" smtClean="0"/>
              <a:t>2. Methods of Managing Risk</a:t>
            </a:r>
          </a:p>
          <a:p>
            <a:pPr lvl="3"/>
            <a:r>
              <a:rPr lang="en-US" dirty="0" smtClean="0"/>
              <a:t>1. Risk </a:t>
            </a:r>
            <a:r>
              <a:rPr lang="en-US" u="sng" dirty="0" smtClean="0"/>
              <a:t>Avoidance</a:t>
            </a:r>
          </a:p>
          <a:p>
            <a:pPr lvl="4"/>
            <a:r>
              <a:rPr lang="en-US" dirty="0" smtClean="0"/>
              <a:t>Taking steps to completely avoid the risk</a:t>
            </a:r>
          </a:p>
          <a:p>
            <a:pPr lvl="4"/>
            <a:r>
              <a:rPr lang="en-US" dirty="0" smtClean="0"/>
              <a:t>Not going skydiving, not driving a vehicle, </a:t>
            </a:r>
            <a:r>
              <a:rPr lang="en-US" dirty="0" err="1" smtClean="0"/>
              <a:t>etc</a:t>
            </a:r>
            <a:endParaRPr lang="en-US" dirty="0" smtClean="0"/>
          </a:p>
          <a:p>
            <a:pPr lvl="3"/>
            <a:r>
              <a:rPr lang="en-US" dirty="0" smtClean="0"/>
              <a:t>2. risk </a:t>
            </a:r>
            <a:r>
              <a:rPr lang="en-US" u="sng" dirty="0" smtClean="0"/>
              <a:t>Reduction</a:t>
            </a:r>
          </a:p>
          <a:p>
            <a:pPr lvl="4"/>
            <a:r>
              <a:rPr lang="en-US" dirty="0" smtClean="0"/>
              <a:t>Taking steps to reduce the potential harm from risks</a:t>
            </a:r>
          </a:p>
          <a:p>
            <a:pPr lvl="5"/>
            <a:r>
              <a:rPr lang="en-US" dirty="0" smtClean="0"/>
              <a:t>Wearing a seatbelt, not driving distracted</a:t>
            </a:r>
          </a:p>
          <a:p>
            <a:pPr lvl="5"/>
            <a:r>
              <a:rPr lang="en-US" dirty="0" smtClean="0"/>
              <a:t>Keeping house maintained, Exercising, eating right</a:t>
            </a:r>
          </a:p>
        </p:txBody>
      </p:sp>
    </p:spTree>
    <p:extLst>
      <p:ext uri="{BB962C8B-B14F-4D97-AF65-F5344CB8AC3E}">
        <p14:creationId xmlns:p14="http://schemas.microsoft.com/office/powerpoint/2010/main" val="14887789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149" y="187593"/>
            <a:ext cx="10364451" cy="46404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Chapter 13 – Home &amp; Motor Vehicle Insurance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840828"/>
            <a:ext cx="10363826" cy="4950371"/>
          </a:xfrm>
        </p:spPr>
        <p:txBody>
          <a:bodyPr>
            <a:normAutofit/>
          </a:bodyPr>
          <a:lstStyle/>
          <a:p>
            <a:pPr lvl="3"/>
            <a:r>
              <a:rPr lang="en-US" dirty="0" smtClean="0"/>
              <a:t>3. risk </a:t>
            </a:r>
            <a:r>
              <a:rPr lang="en-US" u="sng" dirty="0" smtClean="0"/>
              <a:t>assumption</a:t>
            </a:r>
          </a:p>
          <a:p>
            <a:pPr lvl="4"/>
            <a:r>
              <a:rPr lang="en-US" dirty="0" smtClean="0"/>
              <a:t>Taking on the responsibility for the negative results of a risk</a:t>
            </a:r>
          </a:p>
          <a:p>
            <a:pPr lvl="5"/>
            <a:r>
              <a:rPr lang="en-US" dirty="0" smtClean="0"/>
              <a:t>Not having ‘full’ coverage on an older vehicle</a:t>
            </a:r>
          </a:p>
          <a:p>
            <a:pPr lvl="5"/>
            <a:r>
              <a:rPr lang="en-US" dirty="0" smtClean="0"/>
              <a:t>Not having medical coverage</a:t>
            </a:r>
          </a:p>
          <a:p>
            <a:pPr lvl="5"/>
            <a:r>
              <a:rPr lang="en-US" dirty="0" smtClean="0"/>
              <a:t>Not buying a protection plan on a major purchase</a:t>
            </a:r>
          </a:p>
          <a:p>
            <a:pPr lvl="4"/>
            <a:r>
              <a:rPr lang="en-US" dirty="0" smtClean="0"/>
              <a:t>This is called </a:t>
            </a:r>
            <a:r>
              <a:rPr lang="en-US" u="sng" dirty="0" smtClean="0"/>
              <a:t>self-insurance</a:t>
            </a:r>
            <a:r>
              <a:rPr lang="en-US" dirty="0" smtClean="0"/>
              <a:t> – setting up your own fund</a:t>
            </a:r>
          </a:p>
          <a:p>
            <a:pPr lvl="5"/>
            <a:r>
              <a:rPr lang="en-US" dirty="0" smtClean="0"/>
              <a:t>It can be </a:t>
            </a:r>
            <a:r>
              <a:rPr lang="en-US" b="1" dirty="0" smtClean="0"/>
              <a:t>significantly </a:t>
            </a:r>
            <a:r>
              <a:rPr lang="en-US" dirty="0" smtClean="0"/>
              <a:t>cheaper for many, many things</a:t>
            </a:r>
          </a:p>
          <a:p>
            <a:pPr lvl="3"/>
            <a:r>
              <a:rPr lang="en-US" dirty="0" smtClean="0"/>
              <a:t>4. risk </a:t>
            </a:r>
            <a:r>
              <a:rPr lang="en-US" u="sng" dirty="0" smtClean="0"/>
              <a:t>shifting</a:t>
            </a:r>
            <a:endParaRPr lang="en-US" u="sng" dirty="0"/>
          </a:p>
          <a:p>
            <a:pPr lvl="4"/>
            <a:r>
              <a:rPr lang="en-US" dirty="0" smtClean="0"/>
              <a:t>Transferring the risk to another entity – this is </a:t>
            </a:r>
            <a:r>
              <a:rPr lang="en-US" b="1" dirty="0" smtClean="0"/>
              <a:t>insurance!!!</a:t>
            </a:r>
          </a:p>
          <a:p>
            <a:pPr lvl="5"/>
            <a:r>
              <a:rPr lang="en-US" dirty="0" smtClean="0"/>
              <a:t>Pay a fee to an insurance company (Premium) for them to assume the risk</a:t>
            </a:r>
          </a:p>
          <a:p>
            <a:pPr lvl="5"/>
            <a:r>
              <a:rPr lang="en-US" dirty="0" smtClean="0"/>
              <a:t>Most insurance plans have </a:t>
            </a:r>
            <a:r>
              <a:rPr lang="en-US" u="sng" dirty="0" smtClean="0"/>
              <a:t>deductibles</a:t>
            </a:r>
            <a:r>
              <a:rPr lang="en-US" dirty="0"/>
              <a:t> </a:t>
            </a:r>
            <a:r>
              <a:rPr lang="en-US" dirty="0" smtClean="0"/>
              <a:t>which is a combination of </a:t>
            </a:r>
            <a:r>
              <a:rPr lang="en-US" b="1" dirty="0" smtClean="0"/>
              <a:t>risk shifting </a:t>
            </a:r>
            <a:r>
              <a:rPr lang="en-US" dirty="0" smtClean="0"/>
              <a:t>and </a:t>
            </a:r>
            <a:r>
              <a:rPr lang="en-US" b="1" dirty="0" smtClean="0"/>
              <a:t>risk assumption</a:t>
            </a:r>
          </a:p>
          <a:p>
            <a:pPr lvl="5"/>
            <a:r>
              <a:rPr lang="en-US" dirty="0" smtClean="0"/>
              <a:t>Generally, the higher the deductible, the lower the premiums</a:t>
            </a:r>
          </a:p>
          <a:p>
            <a:pPr lvl="6"/>
            <a:r>
              <a:rPr lang="en-US" dirty="0" smtClean="0"/>
              <a:t>But, you will have to pay more in the event of a loss</a:t>
            </a:r>
          </a:p>
        </p:txBody>
      </p:sp>
    </p:spTree>
    <p:extLst>
      <p:ext uri="{BB962C8B-B14F-4D97-AF65-F5344CB8AC3E}">
        <p14:creationId xmlns:p14="http://schemas.microsoft.com/office/powerpoint/2010/main" val="21651078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149" y="187593"/>
            <a:ext cx="10364451" cy="46404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Chapter 13 – Home &amp; Motor Vehicle Insurance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840828"/>
            <a:ext cx="10363826" cy="4950371"/>
          </a:xfrm>
        </p:spPr>
        <p:txBody>
          <a:bodyPr>
            <a:normAutofit/>
          </a:bodyPr>
          <a:lstStyle/>
          <a:p>
            <a:pPr lvl="1"/>
            <a:r>
              <a:rPr lang="en-US" sz="1800" dirty="0" smtClean="0"/>
              <a:t>D. Planning an insurance program</a:t>
            </a:r>
          </a:p>
          <a:p>
            <a:pPr lvl="2"/>
            <a:r>
              <a:rPr lang="en-US" dirty="0" smtClean="0"/>
              <a:t>1. set insurance goals</a:t>
            </a:r>
          </a:p>
          <a:p>
            <a:pPr lvl="3"/>
            <a:r>
              <a:rPr lang="en-US" dirty="0" smtClean="0"/>
              <a:t>How are you going to minimize personal, property and Liability risks?</a:t>
            </a:r>
          </a:p>
          <a:p>
            <a:pPr lvl="3"/>
            <a:r>
              <a:rPr lang="en-US" dirty="0" smtClean="0"/>
              <a:t>How are you going to cover potential losses?</a:t>
            </a:r>
          </a:p>
          <a:p>
            <a:pPr lvl="3"/>
            <a:r>
              <a:rPr lang="en-US" dirty="0" smtClean="0"/>
              <a:t>How can you do this at the best cost possible?</a:t>
            </a:r>
          </a:p>
          <a:p>
            <a:pPr lvl="2"/>
            <a:r>
              <a:rPr lang="en-US" dirty="0" smtClean="0"/>
              <a:t>2. Develop a plan</a:t>
            </a:r>
          </a:p>
          <a:p>
            <a:pPr lvl="3"/>
            <a:r>
              <a:rPr lang="en-US" dirty="0" smtClean="0"/>
              <a:t>What insurance is available?</a:t>
            </a:r>
          </a:p>
          <a:p>
            <a:pPr lvl="3"/>
            <a:r>
              <a:rPr lang="en-US" dirty="0" smtClean="0"/>
              <a:t>What needs to be insured?  What can be self-insured?</a:t>
            </a:r>
          </a:p>
          <a:p>
            <a:pPr lvl="3"/>
            <a:r>
              <a:rPr lang="en-US" dirty="0" smtClean="0"/>
              <a:t>How much coverage do you need?</a:t>
            </a:r>
          </a:p>
          <a:p>
            <a:pPr lvl="2"/>
            <a:r>
              <a:rPr lang="en-US" dirty="0" smtClean="0"/>
              <a:t>3. Implement the plan	</a:t>
            </a:r>
          </a:p>
          <a:p>
            <a:pPr lvl="3"/>
            <a:r>
              <a:rPr lang="en-US" dirty="0" smtClean="0"/>
              <a:t>Buy the coverage, make sure it fits your needs</a:t>
            </a:r>
          </a:p>
          <a:p>
            <a:pPr lvl="2"/>
            <a:r>
              <a:rPr lang="en-US" dirty="0" smtClean="0"/>
              <a:t>4. review and revise</a:t>
            </a:r>
          </a:p>
          <a:p>
            <a:pPr lvl="3"/>
            <a:r>
              <a:rPr lang="en-US" dirty="0" smtClean="0"/>
              <a:t>Your insurance needs are going to change as your situation changes, make sure it does!</a:t>
            </a:r>
          </a:p>
        </p:txBody>
      </p:sp>
    </p:spTree>
    <p:extLst>
      <p:ext uri="{BB962C8B-B14F-4D97-AF65-F5344CB8AC3E}">
        <p14:creationId xmlns:p14="http://schemas.microsoft.com/office/powerpoint/2010/main" val="28244602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149" y="187593"/>
            <a:ext cx="10364451" cy="46404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Chapter 13 – Home &amp; Motor Vehicle Insurance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840828"/>
            <a:ext cx="10363826" cy="4950371"/>
          </a:xfrm>
        </p:spPr>
        <p:txBody>
          <a:bodyPr>
            <a:normAutofit/>
          </a:bodyPr>
          <a:lstStyle/>
          <a:p>
            <a:pPr lvl="1"/>
            <a:r>
              <a:rPr lang="en-US" sz="2000" dirty="0" smtClean="0"/>
              <a:t>E. Property and Liability Insurance</a:t>
            </a:r>
          </a:p>
          <a:p>
            <a:pPr lvl="2"/>
            <a:r>
              <a:rPr lang="en-US" sz="2000" dirty="0" smtClean="0"/>
              <a:t>Insurance is an investment in the protection of your most valuable possessions</a:t>
            </a:r>
          </a:p>
          <a:p>
            <a:pPr lvl="2"/>
            <a:r>
              <a:rPr lang="en-US" sz="2000" dirty="0" smtClean="0"/>
              <a:t>Property damage or loss can be cause by</a:t>
            </a:r>
          </a:p>
          <a:p>
            <a:pPr lvl="3"/>
            <a:r>
              <a:rPr lang="en-US" sz="2000" dirty="0" smtClean="0"/>
              <a:t>Natural causes</a:t>
            </a:r>
          </a:p>
          <a:p>
            <a:pPr lvl="3"/>
            <a:r>
              <a:rPr lang="en-US" sz="2000" dirty="0" smtClean="0"/>
              <a:t>Criminal behavior</a:t>
            </a:r>
          </a:p>
          <a:p>
            <a:pPr lvl="2"/>
            <a:r>
              <a:rPr lang="en-US" sz="2000" dirty="0" smtClean="0"/>
              <a:t>Liability</a:t>
            </a:r>
          </a:p>
          <a:p>
            <a:pPr lvl="3"/>
            <a:r>
              <a:rPr lang="en-US" sz="2000" dirty="0" smtClean="0"/>
              <a:t>The legal responsibility for the financial cost of another persons losses or injuries</a:t>
            </a:r>
          </a:p>
          <a:p>
            <a:pPr lvl="3"/>
            <a:r>
              <a:rPr lang="en-US" sz="2000" dirty="0" smtClean="0"/>
              <a:t>You can be judged to be </a:t>
            </a:r>
            <a:r>
              <a:rPr lang="en-US" sz="2000" b="1" dirty="0" smtClean="0"/>
              <a:t>legally </a:t>
            </a:r>
            <a:r>
              <a:rPr lang="en-US" sz="2000" dirty="0" smtClean="0"/>
              <a:t>responsible even if you are </a:t>
            </a:r>
            <a:r>
              <a:rPr lang="en-US" sz="2000" b="1" dirty="0" smtClean="0"/>
              <a:t>not</a:t>
            </a:r>
            <a:r>
              <a:rPr lang="en-US" sz="2000" dirty="0" smtClean="0"/>
              <a:t> at fault</a:t>
            </a:r>
          </a:p>
          <a:p>
            <a:pPr lvl="3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423118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149" y="187593"/>
            <a:ext cx="10364451" cy="46404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Chapter 13 – Home &amp; Motor Vehicle Insurance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840828"/>
            <a:ext cx="10363826" cy="4950371"/>
          </a:xfrm>
        </p:spPr>
        <p:txBody>
          <a:bodyPr>
            <a:normAutofit/>
          </a:bodyPr>
          <a:lstStyle/>
          <a:p>
            <a:r>
              <a:rPr lang="en-US" dirty="0" smtClean="0"/>
              <a:t>Section 2 – Home &amp; Property Insurance</a:t>
            </a:r>
          </a:p>
          <a:p>
            <a:pPr lvl="1"/>
            <a:r>
              <a:rPr lang="en-US" dirty="0" smtClean="0"/>
              <a:t>A. Homeowners Insurance Coverage</a:t>
            </a:r>
          </a:p>
          <a:p>
            <a:pPr lvl="2"/>
            <a:r>
              <a:rPr lang="en-US" b="1" u="sng" dirty="0" smtClean="0"/>
              <a:t>1. Absolutely necessary!!!!!</a:t>
            </a:r>
          </a:p>
          <a:p>
            <a:pPr lvl="3"/>
            <a:r>
              <a:rPr lang="en-US" dirty="0" smtClean="0"/>
              <a:t>If you have a mortgage on your home, you will be </a:t>
            </a:r>
            <a:r>
              <a:rPr lang="en-US" u="sng" dirty="0" smtClean="0"/>
              <a:t>required</a:t>
            </a:r>
            <a:r>
              <a:rPr lang="en-US" dirty="0" smtClean="0"/>
              <a:t> to have homeowners insurance</a:t>
            </a:r>
          </a:p>
          <a:p>
            <a:pPr lvl="3"/>
            <a:r>
              <a:rPr lang="en-US" dirty="0" smtClean="0"/>
              <a:t>Even if you own your home outright, you want to have the home insured</a:t>
            </a:r>
          </a:p>
          <a:p>
            <a:pPr lvl="4"/>
            <a:r>
              <a:rPr lang="en-US" dirty="0" smtClean="0"/>
              <a:t>Self-insuring is not very viable for a $100,000 + Home</a:t>
            </a:r>
          </a:p>
          <a:p>
            <a:pPr lvl="2"/>
            <a:r>
              <a:rPr lang="en-US" dirty="0" smtClean="0"/>
              <a:t>2. What is covered by homeowners insurance</a:t>
            </a:r>
          </a:p>
          <a:p>
            <a:pPr lvl="3"/>
            <a:r>
              <a:rPr lang="en-US" dirty="0" smtClean="0"/>
              <a:t>A. Buildings and other structures</a:t>
            </a:r>
          </a:p>
          <a:p>
            <a:pPr lvl="4"/>
            <a:r>
              <a:rPr lang="en-US" dirty="0" smtClean="0"/>
              <a:t>Protects you from financial loss if your house is damaged or destroyed</a:t>
            </a:r>
          </a:p>
          <a:p>
            <a:pPr lvl="4"/>
            <a:r>
              <a:rPr lang="en-US" dirty="0" smtClean="0"/>
              <a:t>Detached structures and landscaping are also included as a separate amount</a:t>
            </a:r>
          </a:p>
          <a:p>
            <a:pPr lvl="3"/>
            <a:r>
              <a:rPr lang="en-US" dirty="0" smtClean="0"/>
              <a:t>B. Additional living expenses</a:t>
            </a:r>
          </a:p>
          <a:p>
            <a:pPr lvl="4"/>
            <a:r>
              <a:rPr lang="en-US" dirty="0" smtClean="0"/>
              <a:t>Pays for you (and your family) to live elsewhere in case of loss/damage to your home</a:t>
            </a:r>
          </a:p>
          <a:p>
            <a:pPr lvl="4"/>
            <a:r>
              <a:rPr lang="en-US" dirty="0" smtClean="0"/>
              <a:t>The amount and time is variable depending on your policy</a:t>
            </a:r>
          </a:p>
        </p:txBody>
      </p:sp>
    </p:spTree>
    <p:extLst>
      <p:ext uri="{BB962C8B-B14F-4D97-AF65-F5344CB8AC3E}">
        <p14:creationId xmlns:p14="http://schemas.microsoft.com/office/powerpoint/2010/main" val="15566803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TM04033925[[fn=Droplet]]</Template>
  <TotalTime>180</TotalTime>
  <Words>2187</Words>
  <Application>Microsoft Office PowerPoint</Application>
  <PresentationFormat>Widescreen</PresentationFormat>
  <Paragraphs>271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4" baseType="lpstr">
      <vt:lpstr>Arial</vt:lpstr>
      <vt:lpstr>Tw Cen MT</vt:lpstr>
      <vt:lpstr>Droplet</vt:lpstr>
      <vt:lpstr>Personal Finance Chapter 13</vt:lpstr>
      <vt:lpstr>Chapter 13 – Home &amp; Motor Vehicle Insurance</vt:lpstr>
      <vt:lpstr>Chapter 13 – Home &amp; Motor Vehicle Insurance</vt:lpstr>
      <vt:lpstr>Chapter 13 – Home &amp; Motor Vehicle Insurance</vt:lpstr>
      <vt:lpstr>Chapter 13 – Home &amp; Motor Vehicle Insurance</vt:lpstr>
      <vt:lpstr>Chapter 13 – Home &amp; Motor Vehicle Insurance</vt:lpstr>
      <vt:lpstr>Chapter 13 – Home &amp; Motor Vehicle Insurance</vt:lpstr>
      <vt:lpstr>Chapter 13 – Home &amp; Motor Vehicle Insurance</vt:lpstr>
      <vt:lpstr>Chapter 13 – Home &amp; Motor Vehicle Insurance</vt:lpstr>
      <vt:lpstr>Chapter 13 – Home &amp; Motor Vehicle Insurance</vt:lpstr>
      <vt:lpstr>Chapter 13 – Home &amp; Motor Vehicle Insurance</vt:lpstr>
      <vt:lpstr>Chapter 13 – Home &amp; Motor Vehicle Insurance</vt:lpstr>
      <vt:lpstr>Chapter 13 – Home &amp; Motor Vehicle Insurance</vt:lpstr>
      <vt:lpstr>Chapter 13 – Home &amp; Motor Vehicle Insurance</vt:lpstr>
      <vt:lpstr>Chapter 13 – Home &amp; Motor Vehicle Insurance</vt:lpstr>
      <vt:lpstr>Chapter 13 – Home &amp; Motor Vehicle Insurance</vt:lpstr>
      <vt:lpstr>Chapter 13 – Home &amp; Motor Vehicle Insurance</vt:lpstr>
      <vt:lpstr>Chapter 13 – Home &amp; Motor Vehicle Insurance</vt:lpstr>
      <vt:lpstr>Chapter 13 – Home &amp; Motor Vehicle Insurance</vt:lpstr>
      <vt:lpstr>Chapter 13 – Home &amp; Motor Vehicle Insurance</vt:lpstr>
      <vt:lpstr>Chapter 13 – Home &amp; Motor Vehicle Insurance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Personal Finance Chapter 13</dc:title>
  <dc:creator>Tom Brinks</dc:creator>
  <cp:lastModifiedBy>Tom Brinks</cp:lastModifiedBy>
  <cp:revision>11</cp:revision>
  <dcterms:created xsi:type="dcterms:W3CDTF">2018-03-29T15:58:01Z</dcterms:created>
  <dcterms:modified xsi:type="dcterms:W3CDTF">2018-03-29T18:58:04Z</dcterms:modified>
</cp:coreProperties>
</file>